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345" r:id="rId3"/>
    <p:sldId id="326" r:id="rId4"/>
    <p:sldId id="346" r:id="rId5"/>
    <p:sldId id="347" r:id="rId6"/>
    <p:sldId id="348" r:id="rId7"/>
    <p:sldId id="350" r:id="rId8"/>
    <p:sldId id="351" r:id="rId9"/>
    <p:sldId id="349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339" r:id="rId18"/>
    <p:sldId id="340" r:id="rId19"/>
    <p:sldId id="359" r:id="rId20"/>
    <p:sldId id="363" r:id="rId21"/>
    <p:sldId id="342" r:id="rId22"/>
    <p:sldId id="364" r:id="rId23"/>
    <p:sldId id="343" r:id="rId24"/>
    <p:sldId id="369" r:id="rId25"/>
    <p:sldId id="368" r:id="rId26"/>
    <p:sldId id="344" r:id="rId27"/>
    <p:sldId id="365" r:id="rId28"/>
    <p:sldId id="366" r:id="rId29"/>
    <p:sldId id="367" r:id="rId30"/>
    <p:sldId id="276" r:id="rId3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ена" initials="Л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F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>
        <p:scale>
          <a:sx n="79" d="100"/>
          <a:sy n="79" d="100"/>
        </p:scale>
        <p:origin x="-88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BAE41-593B-4470-A6C5-23D35C85DC8B}" type="datetimeFigureOut">
              <a:rPr lang="ru-RU" smtClean="0"/>
              <a:pPr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5709D-A605-4A03-A270-0570B93D9D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956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4537622"/>
      </p:ext>
    </p:extLst>
  </p:cSld>
  <p:clrMap bg1="lt1" tx1="dk1" bg2="dk2" tx2="lt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Trebuchet MS 48 полужирный</a:t>
            </a:r>
          </a:p>
        </p:txBody>
      </p:sp>
    </p:spTree>
    <p:extLst>
      <p:ext uri="{BB962C8B-B14F-4D97-AF65-F5344CB8AC3E}">
        <p14:creationId xmlns:p14="http://schemas.microsoft.com/office/powerpoint/2010/main" val="30114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50899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550720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318197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318197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303544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303544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303544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157059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5751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771800" y="2780927"/>
            <a:ext cx="5830416" cy="1296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2771800" y="4293096"/>
            <a:ext cx="5832648" cy="1417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1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ъект с подписью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499992" y="1340767"/>
            <a:ext cx="4186808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7543" y="1340767"/>
            <a:ext cx="3970784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C00000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Calibri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исунок с подписью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683568" y="1196751"/>
            <a:ext cx="7992887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64775-48DC-4DFA-B9F2-B76D3911FC55}" type="datetimeFigureOut">
              <a:rPr lang="ru-RU" altLang="ru-RU"/>
              <a:pPr>
                <a:defRPr/>
              </a:pPr>
              <a:t>27.02.2018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FEAF0-EDF9-4A2A-BA0F-34396D79C7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1627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11560" y="1556791"/>
            <a:ext cx="8229600" cy="41044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9" r:id="rId7"/>
    <p:sldLayoutId id="2147483661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/>
        </p:nvSpPr>
        <p:spPr>
          <a:xfrm>
            <a:off x="429450" y="1700808"/>
            <a:ext cx="8285100" cy="48965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lnSpc>
                <a:spcPct val="80000"/>
              </a:lnSpc>
            </a:pPr>
            <a:endParaRPr lang="ru-RU" sz="4000" b="1" dirty="0">
              <a:ea typeface="Trebuchet MS"/>
            </a:endParaRPr>
          </a:p>
          <a:p>
            <a:pPr lvl="0" algn="ctr"/>
            <a:r>
              <a:rPr lang="ru-RU" sz="3600" b="1" dirty="0">
                <a:ea typeface="Trebuchet MS"/>
              </a:rPr>
              <a:t>ДИКТАНТ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по рассказу Г. </a:t>
            </a:r>
            <a:r>
              <a:rPr lang="ru-RU" sz="3600" b="1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Яхиной</a:t>
            </a:r>
            <a:r>
              <a:rPr lang="ru-RU" sz="36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«Мотылёк»</a:t>
            </a:r>
            <a:endParaRPr lang="en-US" sz="36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B709186A-A543-4C1A-BB8F-01DECAA04393}"/>
              </a:ext>
            </a:extLst>
          </p:cNvPr>
          <p:cNvSpPr/>
          <p:nvPr/>
        </p:nvSpPr>
        <p:spPr>
          <a:xfrm>
            <a:off x="1259632" y="1703011"/>
            <a:ext cx="6624736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FF0000"/>
                </a:solidFill>
                <a:ea typeface="Trebuchet MS"/>
              </a:rPr>
              <a:t>Готовимся к</a:t>
            </a: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Тотальному диктанту – 2018</a:t>
            </a:r>
          </a:p>
          <a:p>
            <a:pPr lvl="0" algn="ctr">
              <a:lnSpc>
                <a:spcPct val="80000"/>
              </a:lnSpc>
            </a:pPr>
            <a:endParaRPr lang="ru-RU" sz="2800" b="1" dirty="0">
              <a:solidFill>
                <a:srgbClr val="D71F26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chemeClr val="tx1"/>
                </a:solidFill>
                <a:latin typeface="Trebuchet MS"/>
                <a:ea typeface="Trebuchet MS"/>
                <a:cs typeface="Trebuchet MS"/>
                <a:sym typeface="Trebuchet MS"/>
              </a:rPr>
              <a:t>Занятие </a:t>
            </a:r>
            <a:r>
              <a:rPr lang="en-US" sz="2800" b="1" dirty="0">
                <a:solidFill>
                  <a:schemeClr val="tx1"/>
                </a:solidFill>
                <a:latin typeface="Trebuchet MS"/>
                <a:ea typeface="Trebuchet MS"/>
                <a:cs typeface="Trebuchet MS"/>
                <a:sym typeface="Trebuchet MS"/>
              </a:rPr>
              <a:t>2</a:t>
            </a:r>
            <a:endParaRPr lang="ru-RU" sz="2800" b="1" dirty="0">
              <a:solidFill>
                <a:schemeClr val="tx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>
              <a:lnSpc>
                <a:spcPct val="80000"/>
              </a:lnSpc>
            </a:pPr>
            <a:endParaRPr lang="ru-RU" sz="20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endParaRPr lang="ru-RU" altLang="ru-RU" sz="2800" dirty="0" smtClean="0"/>
          </a:p>
          <a:p>
            <a:r>
              <a:rPr lang="ru-RU" altLang="ru-RU" sz="2800" dirty="0" smtClean="0"/>
              <a:t>Видимо</a:t>
            </a:r>
            <a:r>
              <a:rPr lang="ru-RU" altLang="ru-RU" sz="2800" dirty="0"/>
              <a:t>, это весь эк</a:t>
            </a:r>
            <a:r>
              <a:rPr lang="ru-RU" altLang="ru-RU" sz="2800" b="1" dirty="0">
                <a:solidFill>
                  <a:srgbClr val="C00000"/>
                </a:solidFill>
              </a:rPr>
              <a:t>и</a:t>
            </a:r>
            <a:r>
              <a:rPr lang="ru-RU" altLang="ru-RU" sz="2800" dirty="0"/>
              <a:t>паж судна. </a:t>
            </a:r>
            <a:endParaRPr lang="ru-RU" altLang="ru-RU" sz="2800" dirty="0" smtClean="0"/>
          </a:p>
          <a:p>
            <a:endParaRPr lang="ru-RU" altLang="ru-RU" sz="2800" dirty="0"/>
          </a:p>
          <a:p>
            <a:r>
              <a:rPr lang="ru-RU" altLang="ru-RU" sz="2800" dirty="0"/>
              <a:t>Если на катере и был кто</a:t>
            </a:r>
            <a:r>
              <a:rPr lang="ru-RU" altLang="ru-RU" sz="2800" b="1" dirty="0">
                <a:solidFill>
                  <a:srgbClr val="C00000"/>
                </a:solidFill>
              </a:rPr>
              <a:t>-то</a:t>
            </a:r>
            <a:r>
              <a:rPr lang="ru-RU" altLang="ru-RU" sz="2800" dirty="0"/>
              <a:t> ещё, то ли</a:t>
            </a:r>
            <a:r>
              <a:rPr lang="ru-RU" altLang="ru-RU" sz="2800" b="1" dirty="0">
                <a:solidFill>
                  <a:srgbClr val="C00000"/>
                </a:solidFill>
              </a:rPr>
              <a:t>шь</a:t>
            </a:r>
            <a:r>
              <a:rPr lang="ru-RU" altLang="ru-RU" sz="2800" dirty="0"/>
              <a:t> в </a:t>
            </a:r>
            <a:r>
              <a:rPr lang="ru-RU" altLang="ru-RU" sz="2800" b="1" dirty="0">
                <a:solidFill>
                  <a:srgbClr val="C00000"/>
                </a:solidFill>
              </a:rPr>
              <a:t>не</a:t>
            </a:r>
            <a:r>
              <a:rPr lang="ru-RU" altLang="ru-RU" sz="2800" dirty="0"/>
              <a:t>большом закрытом трюме, который возвышался над палубой.</a:t>
            </a:r>
          </a:p>
          <a:p>
            <a:pPr algn="r"/>
            <a:r>
              <a:rPr lang="ru-RU" altLang="ru-RU" sz="2400" dirty="0"/>
              <a:t>«</a:t>
            </a:r>
            <a:r>
              <a:rPr lang="ru-RU" altLang="ru-RU" sz="2400" i="1" dirty="0"/>
              <a:t>-то, -либо, -</a:t>
            </a:r>
            <a:r>
              <a:rPr lang="ru-RU" altLang="ru-RU" sz="2400" i="1" dirty="0" err="1"/>
              <a:t>нибудь</a:t>
            </a:r>
            <a:r>
              <a:rPr lang="ru-RU" altLang="ru-RU" sz="2400" dirty="0"/>
              <a:t>: черточку не </a:t>
            </a:r>
            <a:r>
              <a:rPr lang="ru-RU" altLang="ru-RU" sz="2400" dirty="0" smtClean="0"/>
              <a:t>позабудь»</a:t>
            </a:r>
            <a:endParaRPr lang="ru-RU" altLang="ru-RU" sz="2400" dirty="0"/>
          </a:p>
          <a:p>
            <a:pPr>
              <a:defRPr/>
            </a:pP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4266069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endParaRPr lang="ru-RU" altLang="ru-RU" sz="2800" u="sng" dirty="0" smtClean="0">
              <a:solidFill>
                <a:srgbClr val="0070C0"/>
              </a:solidFill>
            </a:endParaRPr>
          </a:p>
          <a:p>
            <a:r>
              <a:rPr lang="ru-RU" altLang="ru-RU" sz="2800" u="sng" dirty="0" smtClean="0">
                <a:solidFill>
                  <a:srgbClr val="0070C0"/>
                </a:solidFill>
              </a:rPr>
              <a:t>Видимо</a:t>
            </a:r>
            <a:r>
              <a:rPr lang="ru-RU" altLang="ru-RU" sz="2800" dirty="0">
                <a:solidFill>
                  <a:srgbClr val="0070C0"/>
                </a:solidFill>
              </a:rPr>
              <a:t>,</a:t>
            </a:r>
            <a:r>
              <a:rPr lang="ru-RU" altLang="ru-RU" sz="2800" dirty="0"/>
              <a:t> это весь экипаж судна. </a:t>
            </a:r>
            <a:endParaRPr lang="ru-RU" altLang="ru-RU" sz="2800" dirty="0" smtClean="0"/>
          </a:p>
          <a:p>
            <a:endParaRPr lang="ru-RU" altLang="ru-RU" sz="2800" dirty="0"/>
          </a:p>
          <a:p>
            <a:r>
              <a:rPr lang="ru-RU" altLang="ru-RU" sz="2800" dirty="0"/>
              <a:t>Если на катере и был кто-то ещё</a:t>
            </a:r>
            <a:r>
              <a:rPr lang="ru-RU" altLang="ru-RU" sz="2800" dirty="0">
                <a:solidFill>
                  <a:srgbClr val="0070C0"/>
                </a:solidFill>
              </a:rPr>
              <a:t>, </a:t>
            </a:r>
            <a:r>
              <a:rPr lang="ru-RU" altLang="ru-RU" sz="2800" dirty="0"/>
              <a:t>то лишь в </a:t>
            </a:r>
            <a:r>
              <a:rPr lang="ru-RU" altLang="ru-RU" sz="2800" u="wavy" dirty="0">
                <a:solidFill>
                  <a:srgbClr val="0070C0"/>
                </a:solidFill>
              </a:rPr>
              <a:t>небольшом закрытом</a:t>
            </a:r>
            <a:r>
              <a:rPr lang="ru-RU" altLang="ru-RU" sz="2800" u="wavy" dirty="0"/>
              <a:t> </a:t>
            </a:r>
            <a:r>
              <a:rPr lang="ru-RU" altLang="ru-RU" sz="2800" dirty="0"/>
              <a:t>трюме</a:t>
            </a:r>
            <a:r>
              <a:rPr lang="ru-RU" altLang="ru-RU" sz="2800" dirty="0">
                <a:solidFill>
                  <a:srgbClr val="0070C0"/>
                </a:solidFill>
              </a:rPr>
              <a:t>,</a:t>
            </a:r>
            <a:r>
              <a:rPr lang="ru-RU" altLang="ru-RU" sz="2800" dirty="0"/>
              <a:t> который возвышался над палубой.</a:t>
            </a:r>
          </a:p>
          <a:p>
            <a:pPr>
              <a:defRPr/>
            </a:pP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4266069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>
              <a:defRPr/>
            </a:pPr>
            <a:r>
              <a:rPr lang="ru-RU" sz="2800" dirty="0"/>
              <a:t>Мотылек с трудом подтянул к животу ок</a:t>
            </a:r>
            <a:r>
              <a:rPr lang="ru-RU" sz="2800" b="1" dirty="0">
                <a:solidFill>
                  <a:srgbClr val="C00000"/>
                </a:solidFill>
              </a:rPr>
              <a:t>о</a:t>
            </a:r>
            <a:r>
              <a:rPr lang="ru-RU" sz="2800" dirty="0"/>
              <a:t>ч</a:t>
            </a:r>
            <a:r>
              <a:rPr lang="ru-RU" sz="2800" b="1" dirty="0">
                <a:solidFill>
                  <a:srgbClr val="C00000"/>
                </a:solidFill>
              </a:rPr>
              <a:t>е</a:t>
            </a:r>
            <a:r>
              <a:rPr lang="ru-RU" sz="2800" dirty="0"/>
              <a:t>невшие ноги и сел, опершись спиной о борт.</a:t>
            </a:r>
          </a:p>
          <a:p>
            <a:pPr marL="903288" algn="r">
              <a:defRPr/>
            </a:pPr>
            <a:endParaRPr lang="en-US" sz="2400" dirty="0" smtClean="0"/>
          </a:p>
          <a:p>
            <a:pPr marL="903288" algn="r">
              <a:defRPr/>
            </a:pPr>
            <a:r>
              <a:rPr lang="ru-RU" sz="2400" dirty="0" smtClean="0"/>
              <a:t>ок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dirty="0" smtClean="0"/>
              <a:t>ч</a:t>
            </a:r>
            <a:r>
              <a:rPr lang="ru-RU" sz="2400" b="1" dirty="0" smtClean="0">
                <a:solidFill>
                  <a:srgbClr val="C00000"/>
                </a:solidFill>
              </a:rPr>
              <a:t>е</a:t>
            </a:r>
            <a:r>
              <a:rPr lang="ru-RU" sz="2400" dirty="0" smtClean="0"/>
              <a:t>неть </a:t>
            </a:r>
            <a:r>
              <a:rPr lang="ru-RU" sz="2400" dirty="0"/>
              <a:t>– от </a:t>
            </a:r>
            <a:r>
              <a:rPr lang="ru-RU" sz="2400" i="1" dirty="0" err="1"/>
              <a:t>к</a:t>
            </a:r>
            <a:r>
              <a:rPr lang="ru-RU" sz="2400" i="1" u="sng" dirty="0" err="1"/>
              <a:t>о</a:t>
            </a:r>
            <a:r>
              <a:rPr lang="ru-RU" sz="2400" i="1" dirty="0" err="1"/>
              <a:t>ча</a:t>
            </a:r>
            <a:r>
              <a:rPr lang="ru-RU" sz="2400" dirty="0"/>
              <a:t> «кочка»; </a:t>
            </a:r>
          </a:p>
          <a:p>
            <a:pPr marL="903288" algn="r">
              <a:defRPr/>
            </a:pPr>
            <a:r>
              <a:rPr lang="ru-RU" sz="2400" b="1" i="1" dirty="0">
                <a:solidFill>
                  <a:srgbClr val="C00000"/>
                </a:solidFill>
              </a:rPr>
              <a:t>е</a:t>
            </a:r>
            <a:r>
              <a:rPr lang="ru-RU" sz="2400" dirty="0"/>
              <a:t> всегда безударный (ср. </a:t>
            </a:r>
            <a:r>
              <a:rPr lang="ru-RU" sz="2400" i="1" dirty="0"/>
              <a:t>одерев</a:t>
            </a:r>
            <a:r>
              <a:rPr lang="ru-RU" sz="2400" i="1" u="sng" dirty="0"/>
              <a:t>е</a:t>
            </a:r>
            <a:r>
              <a:rPr lang="ru-RU" sz="2400" i="1" dirty="0"/>
              <a:t>неть</a:t>
            </a:r>
            <a:r>
              <a:rPr lang="ru-RU" sz="2400" dirty="0"/>
              <a:t>, </a:t>
            </a:r>
            <a:r>
              <a:rPr lang="ru-RU" sz="2400" i="1" dirty="0"/>
              <a:t>остерв</a:t>
            </a:r>
            <a:r>
              <a:rPr lang="ru-RU" sz="2400" i="1" u="sng" dirty="0"/>
              <a:t>е</a:t>
            </a:r>
            <a:r>
              <a:rPr lang="ru-RU" sz="2400" i="1" dirty="0"/>
              <a:t>неть</a:t>
            </a:r>
            <a:r>
              <a:rPr lang="ru-RU" sz="2400" dirty="0"/>
              <a:t> и т. п.) </a:t>
            </a:r>
            <a:endParaRPr lang="ru-RU" altLang="ru-RU" sz="2400" dirty="0"/>
          </a:p>
          <a:p>
            <a:pPr>
              <a:defRPr/>
            </a:pP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4266069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>
              <a:defRPr/>
            </a:pPr>
            <a:r>
              <a:rPr lang="ru-RU" sz="2800" dirty="0"/>
              <a:t>Мотылек с трудом </a:t>
            </a:r>
            <a:r>
              <a:rPr lang="ru-RU" sz="2800" u="sng" dirty="0">
                <a:solidFill>
                  <a:srgbClr val="0070C0"/>
                </a:solidFill>
              </a:rPr>
              <a:t>подтянул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/>
              <a:t>к животу окоченевшие ноги </a:t>
            </a:r>
            <a:r>
              <a:rPr lang="ru-RU" altLang="ru-RU" sz="2800" dirty="0">
                <a:solidFill>
                  <a:srgbClr val="0070C0"/>
                </a:solidFill>
                <a:sym typeface="Symbol" pitchFamily="18" charset="2"/>
              </a:rPr>
              <a:t> </a:t>
            </a:r>
            <a:r>
              <a:rPr lang="ru-RU" sz="2800" dirty="0"/>
              <a:t>и </a:t>
            </a:r>
            <a:r>
              <a:rPr lang="ru-RU" sz="2800" u="sng" dirty="0">
                <a:solidFill>
                  <a:srgbClr val="0070C0"/>
                </a:solidFill>
              </a:rPr>
              <a:t>сел</a:t>
            </a:r>
            <a:r>
              <a:rPr lang="ru-RU" sz="2800" dirty="0"/>
              <a:t>, опершись спиной о борт.</a:t>
            </a:r>
          </a:p>
          <a:p>
            <a:pPr algn="r">
              <a:defRPr/>
            </a:pPr>
            <a:r>
              <a:rPr lang="ru-RU" altLang="ru-RU" sz="2400" dirty="0"/>
              <a:t>Между однородными членами предложения, </a:t>
            </a:r>
            <a:br>
              <a:rPr lang="ru-RU" altLang="ru-RU" sz="2400" dirty="0"/>
            </a:br>
            <a:r>
              <a:rPr lang="ru-RU" altLang="ru-RU" sz="2400" dirty="0"/>
              <a:t>связанными одиночным союзом </a:t>
            </a:r>
            <a:r>
              <a:rPr lang="ru-RU" altLang="ru-RU" sz="2400" b="1" i="1" dirty="0"/>
              <a:t>и</a:t>
            </a:r>
            <a:r>
              <a:rPr lang="ru-RU" altLang="ru-RU" sz="2400" dirty="0"/>
              <a:t>, запятая </a:t>
            </a:r>
            <a:r>
              <a:rPr lang="ru-RU" altLang="ru-RU" sz="2400" b="1" dirty="0"/>
              <a:t>не</a:t>
            </a:r>
            <a:r>
              <a:rPr lang="ru-RU" altLang="ru-RU" sz="2400" dirty="0"/>
              <a:t> ставится.</a:t>
            </a:r>
          </a:p>
          <a:p>
            <a:pPr>
              <a:defRPr/>
            </a:pPr>
            <a:endParaRPr lang="ru-RU" sz="2800" dirty="0"/>
          </a:p>
          <a:p>
            <a:pPr>
              <a:defRPr/>
            </a:pPr>
            <a:r>
              <a:rPr lang="ru-RU" sz="2800" dirty="0"/>
              <a:t>Мотылек с трудом подтянул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/>
              <a:t>к животу окоченевшие ноги и сел</a:t>
            </a:r>
            <a:r>
              <a:rPr lang="ru-RU" sz="2800" dirty="0">
                <a:solidFill>
                  <a:srgbClr val="0070C0"/>
                </a:solidFill>
              </a:rPr>
              <a:t>,</a:t>
            </a:r>
            <a:r>
              <a:rPr lang="ru-RU" sz="2800" dirty="0"/>
              <a:t> </a:t>
            </a:r>
            <a:r>
              <a:rPr lang="ru-RU" sz="2800" u="dotDash" dirty="0">
                <a:solidFill>
                  <a:srgbClr val="0070C0"/>
                </a:solidFill>
              </a:rPr>
              <a:t>опершись спиной о борт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51440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>
              <a:defRPr/>
            </a:pPr>
            <a:r>
              <a:rPr lang="ru-RU" sz="2800" dirty="0"/>
              <a:t>Струи воды лились с волос и синих хлопчат</a:t>
            </a:r>
            <a:r>
              <a:rPr lang="ru-RU" sz="2800" b="1" dirty="0">
                <a:solidFill>
                  <a:srgbClr val="C00000"/>
                </a:solidFill>
              </a:rPr>
              <a:t>о</a:t>
            </a:r>
            <a:r>
              <a:rPr lang="ru-RU" sz="2800" dirty="0"/>
              <a:t>бумажных ш</a:t>
            </a:r>
            <a:r>
              <a:rPr lang="ru-RU" sz="2800" b="1" dirty="0">
                <a:solidFill>
                  <a:srgbClr val="C00000"/>
                </a:solidFill>
              </a:rPr>
              <a:t>а</a:t>
            </a:r>
            <a:r>
              <a:rPr lang="ru-RU" sz="2800" dirty="0"/>
              <a:t>р</a:t>
            </a:r>
            <a:r>
              <a:rPr lang="ru-RU" sz="2800" b="1" dirty="0">
                <a:solidFill>
                  <a:srgbClr val="C00000"/>
                </a:solidFill>
              </a:rPr>
              <a:t>о</a:t>
            </a:r>
            <a:r>
              <a:rPr lang="ru-RU" sz="2800" dirty="0"/>
              <a:t>вар, обл</a:t>
            </a:r>
            <a:r>
              <a:rPr lang="ru-RU" sz="2800" b="1" dirty="0">
                <a:solidFill>
                  <a:srgbClr val="C00000"/>
                </a:solidFill>
              </a:rPr>
              <a:t>е</a:t>
            </a:r>
            <a:r>
              <a:rPr lang="ru-RU" sz="2800" dirty="0"/>
              <a:t>пивших бедра до колен.</a:t>
            </a:r>
          </a:p>
          <a:p>
            <a:pPr marL="722313">
              <a:defRPr/>
            </a:pPr>
            <a:r>
              <a:rPr lang="ru-RU" sz="2400" i="1" dirty="0"/>
              <a:t>хлопчат</a:t>
            </a:r>
            <a:r>
              <a:rPr lang="ru-RU" sz="2400" b="1" i="1" dirty="0">
                <a:solidFill>
                  <a:srgbClr val="C00000"/>
                </a:solidFill>
              </a:rPr>
              <a:t>о</a:t>
            </a:r>
            <a:r>
              <a:rPr lang="ru-RU" sz="2400" i="1" dirty="0"/>
              <a:t>бумажный</a:t>
            </a:r>
            <a:r>
              <a:rPr lang="ru-RU" sz="2400" dirty="0"/>
              <a:t> </a:t>
            </a:r>
            <a:r>
              <a:rPr lang="en-US" altLang="ru-RU" sz="2400" dirty="0"/>
              <a:t>&lt;</a:t>
            </a:r>
            <a:r>
              <a:rPr lang="ru-RU" altLang="ru-RU" sz="2400" dirty="0"/>
              <a:t> </a:t>
            </a:r>
            <a:r>
              <a:rPr lang="ru-RU" altLang="ru-RU" sz="2400" i="1" dirty="0"/>
              <a:t>хлопчатая бумага </a:t>
            </a:r>
            <a:r>
              <a:rPr lang="ru-RU" altLang="ru-RU" sz="2400" dirty="0"/>
              <a:t>(слитно, так как подчинительные отношения основ); хлопчатой бумагой</a:t>
            </a:r>
            <a:r>
              <a:rPr lang="ru-RU" altLang="ru-RU" sz="2400" i="1" dirty="0"/>
              <a:t> </a:t>
            </a:r>
            <a:r>
              <a:rPr lang="ru-RU" altLang="ru-RU" sz="2400" dirty="0"/>
              <a:t>раньше называли волокна </a:t>
            </a:r>
            <a:r>
              <a:rPr lang="ru-RU" altLang="ru-RU" sz="2400" dirty="0" smtClean="0"/>
              <a:t>хлопка</a:t>
            </a:r>
            <a:endParaRPr lang="en-US" altLang="ru-RU" sz="2400" dirty="0" smtClean="0"/>
          </a:p>
          <a:p>
            <a:pPr marL="84138">
              <a:defRPr/>
            </a:pPr>
            <a:endParaRPr lang="en-US" altLang="ru-RU" sz="2800" dirty="0" smtClean="0"/>
          </a:p>
          <a:p>
            <a:pPr marL="84138">
              <a:defRPr/>
            </a:pPr>
            <a:r>
              <a:rPr lang="ru-RU" altLang="ru-RU" sz="2800" dirty="0" smtClean="0"/>
              <a:t>Струи </a:t>
            </a:r>
            <a:r>
              <a:rPr lang="ru-RU" altLang="ru-RU" sz="2800" dirty="0"/>
              <a:t>воды лились с волос и </a:t>
            </a:r>
            <a:r>
              <a:rPr lang="ru-RU" altLang="ru-RU" sz="2800" u="sng" dirty="0">
                <a:solidFill>
                  <a:srgbClr val="0070C0"/>
                </a:solidFill>
              </a:rPr>
              <a:t>синих хлопчатобумажных </a:t>
            </a:r>
            <a:r>
              <a:rPr lang="ru-RU" altLang="ru-RU" sz="2800" dirty="0"/>
              <a:t>шаровар</a:t>
            </a:r>
            <a:r>
              <a:rPr lang="ru-RU" altLang="ru-RU" sz="2800" dirty="0">
                <a:solidFill>
                  <a:srgbClr val="0070C0"/>
                </a:solidFill>
              </a:rPr>
              <a:t>,</a:t>
            </a:r>
            <a:r>
              <a:rPr lang="ru-RU" altLang="ru-RU" sz="2800" dirty="0"/>
              <a:t> </a:t>
            </a:r>
            <a:r>
              <a:rPr lang="ru-RU" altLang="ru-RU" sz="2800" u="sng" dirty="0">
                <a:solidFill>
                  <a:srgbClr val="0070C0"/>
                </a:solidFill>
              </a:rPr>
              <a:t>облепивших бедра до колен</a:t>
            </a:r>
            <a:r>
              <a:rPr lang="ru-RU" altLang="ru-RU" sz="2800" dirty="0"/>
              <a:t>.</a:t>
            </a:r>
          </a:p>
          <a:p>
            <a:pPr marL="722313">
              <a:defRPr/>
            </a:pP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2451440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</a:rPr>
              <a:t>Не </a:t>
            </a:r>
            <a:r>
              <a:rPr lang="ru-RU" sz="2800" dirty="0"/>
              <a:t>двигая головой, он затравле</a:t>
            </a:r>
            <a:r>
              <a:rPr lang="ru-RU" sz="2800" b="1" dirty="0">
                <a:solidFill>
                  <a:srgbClr val="C00000"/>
                </a:solidFill>
              </a:rPr>
              <a:t>нн</a:t>
            </a:r>
            <a:r>
              <a:rPr lang="ru-RU" sz="2800" dirty="0"/>
              <a:t>о переводил синие глаза с одного рыбака на другого.</a:t>
            </a:r>
          </a:p>
          <a:p>
            <a:pPr marL="1427163" algn="r">
              <a:spcBef>
                <a:spcPts val="600"/>
              </a:spcBef>
              <a:defRPr/>
            </a:pPr>
            <a:r>
              <a:rPr lang="ru-RU" sz="2400" dirty="0" smtClean="0"/>
              <a:t>затравле</a:t>
            </a:r>
            <a:r>
              <a:rPr lang="ru-RU" sz="2400" b="1" dirty="0" smtClean="0">
                <a:solidFill>
                  <a:srgbClr val="C00000"/>
                </a:solidFill>
              </a:rPr>
              <a:t>нн</a:t>
            </a:r>
            <a:r>
              <a:rPr lang="ru-RU" sz="2400" dirty="0" smtClean="0"/>
              <a:t>о </a:t>
            </a:r>
            <a:r>
              <a:rPr lang="ru-RU" sz="2400" dirty="0"/>
              <a:t>– затравле</a:t>
            </a:r>
            <a:r>
              <a:rPr lang="ru-RU" sz="2400" b="1" dirty="0">
                <a:solidFill>
                  <a:srgbClr val="C00000"/>
                </a:solidFill>
              </a:rPr>
              <a:t>нн</a:t>
            </a:r>
            <a:r>
              <a:rPr lang="ru-RU" sz="2400" dirty="0"/>
              <a:t>ый (от </a:t>
            </a:r>
            <a:r>
              <a:rPr lang="ru-RU" sz="2400" i="1" dirty="0"/>
              <a:t>затравить</a:t>
            </a:r>
            <a:r>
              <a:rPr lang="ru-RU" sz="2400" dirty="0"/>
              <a:t> (что сделать?) – глагола совершенного вида) </a:t>
            </a:r>
            <a:endParaRPr lang="ru-RU" altLang="ru-RU" sz="2400" dirty="0"/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endParaRPr lang="ru-RU" sz="2800" dirty="0"/>
          </a:p>
          <a:p>
            <a:pPr marL="1588" defTabSz="180975">
              <a:tabLst>
                <a:tab pos="0" algn="l"/>
              </a:tabLst>
              <a:defRPr/>
            </a:pPr>
            <a:r>
              <a:rPr lang="ru-RU" sz="2800" u="dotDash" dirty="0">
                <a:solidFill>
                  <a:srgbClr val="0070C0"/>
                </a:solidFill>
              </a:rPr>
              <a:t>Не двигая головой</a:t>
            </a:r>
            <a:r>
              <a:rPr lang="ru-RU" sz="2800" dirty="0"/>
              <a:t>, он затравленно переводил синие глаза с одного рыбака на другого.</a:t>
            </a:r>
          </a:p>
          <a:p>
            <a:pPr marL="903288" algn="r">
              <a:defRPr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51440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endParaRPr lang="en-US" altLang="ru-RU" sz="2800" dirty="0" smtClean="0"/>
          </a:p>
          <a:p>
            <a:r>
              <a:rPr lang="ru-RU" altLang="ru-RU" sz="2800" dirty="0" smtClean="0"/>
              <a:t>Остров </a:t>
            </a:r>
            <a:r>
              <a:rPr lang="ru-RU" altLang="ru-RU" sz="2800" b="1" dirty="0">
                <a:solidFill>
                  <a:srgbClr val="C00000"/>
                </a:solidFill>
              </a:rPr>
              <a:t>ни</a:t>
            </a:r>
            <a:r>
              <a:rPr lang="ru-RU" altLang="ru-RU" sz="2800" dirty="0"/>
              <a:t>кого </a:t>
            </a:r>
            <a:r>
              <a:rPr lang="ru-RU" altLang="ru-RU" sz="2800" b="1" dirty="0">
                <a:solidFill>
                  <a:srgbClr val="C00000"/>
                </a:solidFill>
              </a:rPr>
              <a:t>не</a:t>
            </a:r>
            <a:r>
              <a:rPr lang="ru-RU" altLang="ru-RU" sz="2800" dirty="0"/>
              <a:t> отпускал от себя. </a:t>
            </a:r>
          </a:p>
          <a:p>
            <a:pPr algn="r">
              <a:spcBef>
                <a:spcPts val="1200"/>
              </a:spcBef>
            </a:pPr>
            <a:r>
              <a:rPr lang="ru-RU" altLang="ru-RU" sz="2400" dirty="0"/>
              <a:t>Приставка </a:t>
            </a:r>
            <a:r>
              <a:rPr lang="ru-RU" altLang="ru-RU" sz="2400" i="1" dirty="0"/>
              <a:t>ни-</a:t>
            </a:r>
            <a:r>
              <a:rPr lang="ru-RU" altLang="ru-RU" sz="2400" dirty="0"/>
              <a:t> (</a:t>
            </a:r>
            <a:r>
              <a:rPr lang="ru-RU" altLang="ru-RU" sz="2400" i="1" dirty="0"/>
              <a:t>никого</a:t>
            </a:r>
            <a:r>
              <a:rPr lang="ru-RU" altLang="ru-RU" sz="2400" dirty="0"/>
              <a:t>) усиливает отрицание (</a:t>
            </a:r>
            <a:r>
              <a:rPr lang="ru-RU" altLang="ru-RU" sz="2400" i="1" dirty="0"/>
              <a:t>не отпускал</a:t>
            </a:r>
            <a:r>
              <a:rPr lang="ru-RU" altLang="ru-RU" sz="2400" dirty="0" smtClean="0"/>
              <a:t>)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2451440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Ступив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однажды на его каменистую землю, человек оказывался в полной власти этого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мрачноватого </a:t>
            </a:r>
            <a:r>
              <a:rPr lang="en-US" sz="2800" dirty="0" smtClean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[ø </a:t>
            </a:r>
            <a:r>
              <a:rPr lang="ru-RU" sz="2800" dirty="0" smtClean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/</a:t>
            </a:r>
            <a:r>
              <a:rPr lang="en-US" sz="2800" dirty="0" smtClean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, </a:t>
            </a:r>
            <a:r>
              <a:rPr lang="ru-RU" sz="2800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/ – / ( </a:t>
            </a:r>
            <a:r>
              <a:rPr lang="en-US" sz="2800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]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даже на первый взгляд </a:t>
            </a:r>
            <a:r>
              <a:rPr lang="en-US" sz="2800" dirty="0" smtClean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[ø </a:t>
            </a:r>
            <a:r>
              <a:rPr lang="ru-RU" sz="2800" dirty="0" smtClean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/</a:t>
            </a:r>
            <a:r>
              <a:rPr lang="en-US" sz="2800" dirty="0" smtClean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, </a:t>
            </a:r>
            <a:r>
              <a:rPr lang="ru-RU" sz="2800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/ – / ) </a:t>
            </a:r>
            <a:r>
              <a:rPr lang="en-US" sz="2800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]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места.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Либо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отсутствие пунктуационного знака, либо парный знак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5100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628800"/>
            <a:ext cx="8496944" cy="49685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Кто-то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понимал это раньше, кто-то </a:t>
            </a:r>
            <a:r>
              <a:rPr lang="en-US" sz="28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[</a:t>
            </a:r>
            <a:r>
              <a:rPr lang="ru-RU" sz="28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– / </a:t>
            </a:r>
            <a:r>
              <a:rPr lang="en-US" sz="28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ø]</a:t>
            </a:r>
            <a:r>
              <a:rPr lang="ru-RU" sz="28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 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позже, кто-то </a:t>
            </a:r>
            <a:r>
              <a:rPr lang="en-US" sz="28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[</a:t>
            </a:r>
            <a:r>
              <a:rPr lang="ru-RU" sz="28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– / </a:t>
            </a:r>
            <a:r>
              <a:rPr lang="en-US" sz="28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ø]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так и не понимал никогда.</a:t>
            </a:r>
          </a:p>
          <a:p>
            <a:endParaRPr lang="ru-RU" altLang="ru-RU" sz="2400" dirty="0" smtClean="0"/>
          </a:p>
          <a:p>
            <a:r>
              <a:rPr lang="ru-RU" altLang="ru-RU" sz="2400" dirty="0" smtClean="0"/>
              <a:t>Ставится </a:t>
            </a:r>
            <a:r>
              <a:rPr lang="ru-RU" altLang="ru-RU" sz="2400" dirty="0"/>
              <a:t>тире в частях сложного предложения с параллельной </a:t>
            </a:r>
            <a:r>
              <a:rPr lang="ru-RU" altLang="ru-RU" sz="2400" dirty="0" smtClean="0"/>
              <a:t>структурой</a:t>
            </a:r>
            <a:r>
              <a:rPr lang="en-US" altLang="ru-RU" sz="2400" dirty="0"/>
              <a:t>.</a:t>
            </a:r>
            <a:r>
              <a:rPr lang="ru-RU" altLang="ru-RU" sz="2400" dirty="0"/>
              <a:t> </a:t>
            </a:r>
            <a:endParaRPr lang="en-US" altLang="ru-RU" sz="2400" dirty="0" smtClean="0"/>
          </a:p>
          <a:p>
            <a:endParaRPr lang="ru-RU" sz="2400" i="1" dirty="0" smtClean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r>
              <a:rPr lang="ru-RU" sz="2400" i="1" dirty="0" smtClean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Так как последняя часть – полное предложение, возможно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одно </a:t>
            </a:r>
            <a:r>
              <a:rPr lang="ru-RU" sz="2400" i="1" dirty="0" smtClean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тире:</a:t>
            </a:r>
          </a:p>
          <a:p>
            <a:pPr>
              <a:spcBef>
                <a:spcPts val="600"/>
              </a:spcBef>
            </a:pPr>
            <a:r>
              <a:rPr lang="ru-RU" sz="2800" dirty="0" smtClean="0">
                <a:solidFill>
                  <a:schemeClr val="tx1"/>
                </a:solidFill>
                <a:ea typeface="Calibri"/>
                <a:sym typeface="Calibri"/>
              </a:rPr>
              <a:t>Кто-то 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понимал это раньше, кто-то </a:t>
            </a:r>
            <a:r>
              <a:rPr lang="ru-RU" sz="2800" b="1" dirty="0">
                <a:solidFill>
                  <a:srgbClr val="0070C0"/>
                </a:solidFill>
                <a:ea typeface="Calibri"/>
                <a:sym typeface="Calibri"/>
              </a:rPr>
              <a:t>– 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позже, </a:t>
            </a:r>
            <a:r>
              <a:rPr lang="ru-RU" sz="2800" dirty="0" smtClean="0">
                <a:solidFill>
                  <a:schemeClr val="tx1"/>
                </a:solidFill>
                <a:ea typeface="Calibri"/>
                <a:sym typeface="Calibri"/>
              </a:rPr>
              <a:t>кто-то 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так и не понимал никогда.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271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772816"/>
            <a:ext cx="8496944" cy="48245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r>
              <a:rPr lang="ru-RU" altLang="ru-RU" sz="2800" dirty="0"/>
              <a:t>Но все они вл</a:t>
            </a:r>
            <a:r>
              <a:rPr lang="ru-RU" altLang="ru-RU" sz="2800" b="1" dirty="0">
                <a:solidFill>
                  <a:srgbClr val="C00000"/>
                </a:solidFill>
              </a:rPr>
              <a:t>а</a:t>
            </a:r>
            <a:r>
              <a:rPr lang="ru-RU" altLang="ru-RU" sz="2800" dirty="0"/>
              <a:t>чили и ко</a:t>
            </a:r>
            <a:r>
              <a:rPr lang="ru-RU" altLang="ru-RU" sz="2800" b="1" dirty="0">
                <a:solidFill>
                  <a:srgbClr val="C00000"/>
                </a:solidFill>
              </a:rPr>
              <a:t>нч</a:t>
            </a:r>
            <a:r>
              <a:rPr lang="ru-RU" altLang="ru-RU" sz="2800" dirty="0"/>
              <a:t>али свою жизнь </a:t>
            </a:r>
            <a:r>
              <a:rPr lang="ru-RU" altLang="ru-RU" sz="2800" b="1" dirty="0">
                <a:solidFill>
                  <a:srgbClr val="C00000"/>
                </a:solidFill>
              </a:rPr>
              <a:t>з</a:t>
            </a:r>
            <a:r>
              <a:rPr lang="ru-RU" altLang="ru-RU" sz="2800" dirty="0"/>
              <a:t>десь, на пышных холмах, среди могучих серебристых ив и куполов, увенч</a:t>
            </a:r>
            <a:r>
              <a:rPr lang="ru-RU" altLang="ru-RU" sz="2800" b="1" dirty="0">
                <a:solidFill>
                  <a:srgbClr val="C00000"/>
                </a:solidFill>
              </a:rPr>
              <a:t>анн</a:t>
            </a:r>
            <a:r>
              <a:rPr lang="ru-RU" altLang="ru-RU" sz="2800" dirty="0"/>
              <a:t>ых черными крестами, ровно </a:t>
            </a:r>
            <a:r>
              <a:rPr lang="ru-RU" altLang="ru-RU" sz="2800" b="1" dirty="0">
                <a:solidFill>
                  <a:srgbClr val="C00000"/>
                </a:solidFill>
              </a:rPr>
              <a:t>по</a:t>
            </a:r>
            <a:r>
              <a:rPr lang="ru-RU" altLang="ru-RU" sz="2800" dirty="0"/>
              <a:t>середине слияния двух великанов – Волги и </a:t>
            </a:r>
            <a:r>
              <a:rPr lang="ru-RU" altLang="ru-RU" sz="2800" dirty="0" err="1"/>
              <a:t>Свияги</a:t>
            </a:r>
            <a:r>
              <a:rPr lang="ru-RU" altLang="ru-RU" sz="2800" dirty="0"/>
              <a:t>. </a:t>
            </a:r>
          </a:p>
          <a:p>
            <a:pPr algn="r">
              <a:spcBef>
                <a:spcPts val="1200"/>
              </a:spcBef>
            </a:pPr>
            <a:r>
              <a:rPr lang="ru-RU" altLang="ru-RU" sz="2400" dirty="0"/>
              <a:t>вл</a:t>
            </a:r>
            <a:r>
              <a:rPr lang="ru-RU" altLang="ru-RU" sz="2400" b="1" dirty="0">
                <a:solidFill>
                  <a:srgbClr val="C00000"/>
                </a:solidFill>
              </a:rPr>
              <a:t>а</a:t>
            </a:r>
            <a:r>
              <a:rPr lang="ru-RU" altLang="ru-RU" sz="2400" dirty="0"/>
              <a:t>чить – слово с неполногласным сочетанием </a:t>
            </a:r>
            <a:r>
              <a:rPr lang="ru-RU" altLang="ru-RU" sz="2400" i="1" dirty="0"/>
              <a:t>ла</a:t>
            </a:r>
            <a:r>
              <a:rPr lang="ru-RU" altLang="ru-RU" sz="2400" dirty="0"/>
              <a:t>, которому соответствует полногласное </a:t>
            </a:r>
            <a:r>
              <a:rPr lang="ru-RU" altLang="ru-RU" sz="2400" i="1" dirty="0"/>
              <a:t>-</a:t>
            </a:r>
            <a:r>
              <a:rPr lang="ru-RU" altLang="ru-RU" sz="2400" i="1" dirty="0" err="1"/>
              <a:t>оло</a:t>
            </a:r>
            <a:r>
              <a:rPr lang="ru-RU" altLang="ru-RU" sz="2400" i="1" dirty="0"/>
              <a:t>- </a:t>
            </a:r>
            <a:r>
              <a:rPr lang="ru-RU" altLang="ru-RU" sz="2400" dirty="0"/>
              <a:t>(</a:t>
            </a:r>
            <a:r>
              <a:rPr lang="ru-RU" altLang="ru-RU" sz="2400" i="1" dirty="0"/>
              <a:t>в</a:t>
            </a:r>
            <a:r>
              <a:rPr lang="ru-RU" altLang="ru-RU" sz="2400" b="1" i="1" dirty="0">
                <a:solidFill>
                  <a:srgbClr val="C00000"/>
                </a:solidFill>
              </a:rPr>
              <a:t>о</a:t>
            </a:r>
            <a:r>
              <a:rPr lang="ru-RU" altLang="ru-RU" sz="2400" i="1" dirty="0"/>
              <a:t>л</a:t>
            </a:r>
            <a:r>
              <a:rPr lang="ru-RU" altLang="ru-RU" sz="2400" b="1" i="1" dirty="0">
                <a:solidFill>
                  <a:srgbClr val="C00000"/>
                </a:solidFill>
              </a:rPr>
              <a:t>о</a:t>
            </a:r>
            <a:r>
              <a:rPr lang="ru-RU" altLang="ru-RU" sz="2400" i="1" dirty="0"/>
              <a:t>чь</a:t>
            </a:r>
            <a:r>
              <a:rPr lang="ru-RU" altLang="ru-RU" sz="2400" dirty="0"/>
              <a:t>);</a:t>
            </a:r>
          </a:p>
          <a:p>
            <a:pPr algn="r">
              <a:spcBef>
                <a:spcPts val="1200"/>
              </a:spcBef>
            </a:pPr>
            <a:r>
              <a:rPr lang="ru-RU" altLang="ru-RU" sz="2400" dirty="0"/>
              <a:t>увенч</a:t>
            </a:r>
            <a:r>
              <a:rPr lang="ru-RU" altLang="ru-RU" sz="2400" b="1" dirty="0">
                <a:solidFill>
                  <a:srgbClr val="C00000"/>
                </a:solidFill>
              </a:rPr>
              <a:t>а</a:t>
            </a:r>
            <a:r>
              <a:rPr lang="ru-RU" altLang="ru-RU" sz="2400" dirty="0"/>
              <a:t>нный – </a:t>
            </a:r>
            <a:r>
              <a:rPr lang="ru-RU" altLang="ru-RU" sz="2400" dirty="0" smtClean="0"/>
              <a:t>увенч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altLang="ru-RU" sz="2400" dirty="0" smtClean="0"/>
              <a:t>ть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2451440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2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endParaRPr lang="ru-RU" altLang="ru-RU" sz="2400" dirty="0" smtClean="0"/>
          </a:p>
          <a:p>
            <a:endParaRPr lang="ru-RU" altLang="ru-RU" sz="2400" i="1" dirty="0" smtClean="0"/>
          </a:p>
          <a:p>
            <a:endParaRPr lang="ru-RU" altLang="ru-RU" sz="2400" i="1" dirty="0"/>
          </a:p>
          <a:p>
            <a:endParaRPr lang="ru-RU" altLang="ru-RU" sz="2400" i="1" dirty="0" smtClean="0"/>
          </a:p>
          <a:p>
            <a:endParaRPr lang="ru-RU" altLang="ru-RU" sz="2400" i="1" dirty="0"/>
          </a:p>
          <a:p>
            <a:r>
              <a:rPr lang="ru-RU" altLang="ru-RU" sz="2400" i="1" dirty="0" smtClean="0"/>
              <a:t>«</a:t>
            </a:r>
            <a:r>
              <a:rPr lang="ru-RU" altLang="ru-RU" sz="2400" b="1" i="1" dirty="0"/>
              <a:t>Гузель </a:t>
            </a:r>
            <a:r>
              <a:rPr lang="ru-RU" altLang="ru-RU" sz="2400" b="1" i="1" dirty="0" err="1"/>
              <a:t>Шамилевна</a:t>
            </a:r>
            <a:r>
              <a:rPr lang="ru-RU" altLang="ru-RU" sz="2400" b="1" i="1" dirty="0"/>
              <a:t> </a:t>
            </a:r>
            <a:r>
              <a:rPr lang="ru-RU" altLang="ru-RU" sz="2400" b="1" i="1" dirty="0" err="1"/>
              <a:t>Яхина</a:t>
            </a:r>
            <a:r>
              <a:rPr lang="ru-RU" altLang="ru-RU" sz="2400" i="1" dirty="0"/>
              <a:t> </a:t>
            </a:r>
            <a:r>
              <a:rPr lang="ru-RU" altLang="ru-RU" sz="2400" i="1" dirty="0" smtClean="0"/>
              <a:t>родилась </a:t>
            </a:r>
            <a:r>
              <a:rPr lang="ru-RU" altLang="ru-RU" sz="2400" i="1" dirty="0"/>
              <a:t>в Казани. </a:t>
            </a:r>
            <a:br>
              <a:rPr lang="ru-RU" altLang="ru-RU" sz="2400" i="1" dirty="0"/>
            </a:br>
            <a:r>
              <a:rPr lang="ru-RU" altLang="ru-RU" sz="2400" i="1" dirty="0"/>
              <a:t>По профессии PR-менеджер. </a:t>
            </a:r>
            <a:r>
              <a:rPr lang="ru-RU" altLang="ru-RU" sz="2400" i="1" dirty="0" smtClean="0"/>
              <a:t>Живет </a:t>
            </a:r>
            <a:r>
              <a:rPr lang="ru-RU" altLang="ru-RU" sz="2400" i="1" dirty="0"/>
              <a:t>в Москве. </a:t>
            </a:r>
            <a:br>
              <a:rPr lang="ru-RU" altLang="ru-RU" sz="2400" i="1" dirty="0"/>
            </a:br>
            <a:r>
              <a:rPr lang="ru-RU" altLang="ru-RU" sz="2400" i="1" dirty="0"/>
              <a:t>Публикуемый рассказ — </a:t>
            </a:r>
            <a:r>
              <a:rPr lang="ru-RU" altLang="ru-RU" sz="2400" i="1" dirty="0" smtClean="0"/>
              <a:t>литературный </a:t>
            </a:r>
            <a:r>
              <a:rPr lang="ru-RU" altLang="ru-RU" sz="2400" i="1" dirty="0"/>
              <a:t>дебют автора».</a:t>
            </a:r>
            <a:endParaRPr lang="ru-RU" altLang="ru-RU" sz="2400" dirty="0"/>
          </a:p>
          <a:p>
            <a:endParaRPr lang="ru-RU" altLang="ru-RU" sz="2400" dirty="0" smtClean="0"/>
          </a:p>
          <a:p>
            <a:endParaRPr lang="ru-RU" altLang="ru-RU" sz="2400" dirty="0"/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ea typeface="Calibri"/>
                <a:sym typeface="Calibri"/>
              </a:rPr>
              <a:t>	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  <p:pic>
        <p:nvPicPr>
          <p:cNvPr id="1026" name="Picture 2" descr="C:\Users\-\YandexDisk\Скриншоты\2018-02-26_22-04-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16832"/>
            <a:ext cx="5181600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304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dirty="0" smtClean="0">
                <a:solidFill>
                  <a:schemeClr val="tx1"/>
                </a:solidFill>
                <a:ea typeface="Calibri"/>
                <a:sym typeface="Calibri"/>
              </a:rPr>
              <a:t>Но 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все они влачили и кончали  свою   жизнь   здесь 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[</a:t>
            </a:r>
            <a:r>
              <a:rPr lang="ru-RU" sz="2800" b="1" dirty="0">
                <a:solidFill>
                  <a:srgbClr val="0070C0"/>
                </a:solidFill>
                <a:ea typeface="Calibri"/>
                <a:sym typeface="Calibri"/>
              </a:rPr>
              <a:t>, / – / :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]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 на пышных холмах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 [</a:t>
            </a:r>
            <a:r>
              <a:rPr lang="ru-RU" sz="2800" b="1" dirty="0">
                <a:solidFill>
                  <a:srgbClr val="0070C0"/>
                </a:solidFill>
                <a:ea typeface="Calibri"/>
                <a:sym typeface="Calibri"/>
              </a:rPr>
              <a:t>, / 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ø</a:t>
            </a:r>
            <a:r>
              <a:rPr lang="ru-RU" sz="2800" b="1" dirty="0">
                <a:solidFill>
                  <a:srgbClr val="0070C0"/>
                </a:solidFill>
                <a:ea typeface="Calibri"/>
                <a:sym typeface="Calibri"/>
              </a:rPr>
              <a:t> 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]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 среди </a:t>
            </a:r>
            <a:r>
              <a:rPr lang="ru-RU" sz="2800" dirty="0">
                <a:solidFill>
                  <a:srgbClr val="0070C0"/>
                </a:solidFill>
                <a:ea typeface="Calibri"/>
                <a:sym typeface="Calibri"/>
              </a:rPr>
              <a:t>могучих серебристых 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ив и куполов, увенчанных черными крестами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 [</a:t>
            </a:r>
            <a:r>
              <a:rPr lang="ru-RU" sz="2800" b="1" dirty="0">
                <a:solidFill>
                  <a:srgbClr val="0070C0"/>
                </a:solidFill>
                <a:ea typeface="Calibri"/>
                <a:sym typeface="Calibri"/>
              </a:rPr>
              <a:t>, / ,– 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]</a:t>
            </a:r>
            <a:r>
              <a:rPr lang="ru-RU" sz="2800" b="1" dirty="0">
                <a:solidFill>
                  <a:srgbClr val="0070C0"/>
                </a:solidFill>
                <a:ea typeface="Calibri"/>
                <a:sym typeface="Calibri"/>
              </a:rPr>
              <a:t> 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ровно посередине слияния двух великанов 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[</a:t>
            </a:r>
            <a:r>
              <a:rPr lang="ru-RU" sz="2800" b="1" dirty="0">
                <a:solidFill>
                  <a:srgbClr val="0070C0"/>
                </a:solidFill>
                <a:ea typeface="Calibri"/>
                <a:sym typeface="Calibri"/>
              </a:rPr>
              <a:t>– / , 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]</a:t>
            </a:r>
            <a:r>
              <a:rPr lang="ru-RU" sz="2800" b="1" dirty="0">
                <a:solidFill>
                  <a:srgbClr val="0070C0"/>
                </a:solidFill>
                <a:ea typeface="Calibri"/>
                <a:sym typeface="Calibri"/>
              </a:rPr>
              <a:t> 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Волги и </a:t>
            </a:r>
            <a:r>
              <a:rPr lang="ru-RU" sz="2800" dirty="0" err="1">
                <a:solidFill>
                  <a:schemeClr val="tx1"/>
                </a:solidFill>
                <a:ea typeface="Calibri"/>
                <a:sym typeface="Calibri"/>
              </a:rPr>
              <a:t>Свияги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. </a:t>
            </a:r>
          </a:p>
          <a:p>
            <a:pPr algn="r">
              <a:spcBef>
                <a:spcPts val="1200"/>
              </a:spcBef>
              <a:defRPr/>
            </a:pPr>
            <a:r>
              <a:rPr lang="ru-RU" altLang="ru-RU" sz="2400" dirty="0" smtClean="0"/>
              <a:t>(Тире после </a:t>
            </a:r>
            <a:r>
              <a:rPr lang="ru-RU" altLang="ru-RU" sz="2400" i="1" dirty="0" smtClean="0"/>
              <a:t>великанов</a:t>
            </a:r>
            <a:r>
              <a:rPr lang="ru-RU" altLang="ru-RU" sz="2400" dirty="0" smtClean="0"/>
              <a:t> возможно в случае, если до этого в предложении не было поставлено ни одного тире)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299650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r>
              <a:rPr lang="ru-RU" altLang="ru-RU" sz="2800" dirty="0" smtClean="0">
                <a:latin typeface="+mn-lt"/>
              </a:rPr>
              <a:t>Вода </a:t>
            </a:r>
            <a:r>
              <a:rPr lang="ru-RU" altLang="ru-RU" sz="2800" b="1" dirty="0">
                <a:solidFill>
                  <a:srgbClr val="C00000"/>
                </a:solidFill>
                <a:latin typeface="+mn-lt"/>
              </a:rPr>
              <a:t>з</a:t>
            </a:r>
            <a:r>
              <a:rPr lang="ru-RU" altLang="ru-RU" sz="2800" dirty="0">
                <a:latin typeface="+mn-lt"/>
              </a:rPr>
              <a:t>десь была так широка, что берега виднелись только в очень ясный день, и так глубока, что легко становилась и</a:t>
            </a:r>
            <a:r>
              <a:rPr lang="ru-RU" altLang="ru-RU" sz="2800" dirty="0">
                <a:solidFill>
                  <a:srgbClr val="C00000"/>
                </a:solidFill>
                <a:latin typeface="+mn-lt"/>
              </a:rPr>
              <a:t>с</a:t>
            </a:r>
            <a:r>
              <a:rPr lang="ru-RU" altLang="ru-RU" sz="2800" dirty="0">
                <a:latin typeface="+mn-lt"/>
              </a:rPr>
              <a:t>синя</a:t>
            </a:r>
            <a:r>
              <a:rPr lang="ru-RU" altLang="ru-RU" sz="2800" dirty="0">
                <a:solidFill>
                  <a:srgbClr val="C00000"/>
                </a:solidFill>
                <a:latin typeface="+mn-lt"/>
              </a:rPr>
              <a:t>-</a:t>
            </a:r>
            <a:r>
              <a:rPr lang="ru-RU" altLang="ru-RU" sz="2800" dirty="0">
                <a:latin typeface="+mn-lt"/>
              </a:rPr>
              <a:t>черной при сумр</a:t>
            </a:r>
            <a:r>
              <a:rPr lang="ru-RU" altLang="ru-RU" sz="2800" b="1" dirty="0">
                <a:solidFill>
                  <a:srgbClr val="C00000"/>
                </a:solidFill>
                <a:latin typeface="+mn-lt"/>
              </a:rPr>
              <a:t>а</a:t>
            </a:r>
            <a:r>
              <a:rPr lang="ru-RU" altLang="ru-RU" sz="2800" dirty="0">
                <a:latin typeface="+mn-lt"/>
              </a:rPr>
              <a:t>чном небе. </a:t>
            </a:r>
          </a:p>
          <a:p>
            <a:pPr algn="r"/>
            <a:r>
              <a:rPr lang="ru-RU" altLang="ru-RU" sz="2400" i="1" dirty="0"/>
              <a:t>и</a:t>
            </a:r>
            <a:r>
              <a:rPr lang="ru-RU" altLang="ru-RU" sz="2400" b="1" i="1" dirty="0">
                <a:solidFill>
                  <a:srgbClr val="C00000"/>
                </a:solidFill>
              </a:rPr>
              <a:t>с</a:t>
            </a:r>
            <a:r>
              <a:rPr lang="ru-RU" altLang="ru-RU" sz="2400" b="1" i="1" u="sng" dirty="0">
                <a:solidFill>
                  <a:srgbClr val="C00000"/>
                </a:solidFill>
              </a:rPr>
              <a:t>с</a:t>
            </a:r>
            <a:r>
              <a:rPr lang="ru-RU" altLang="ru-RU" sz="2400" i="1" dirty="0"/>
              <a:t>иня-черной</a:t>
            </a:r>
            <a:endParaRPr lang="ru-RU" altLang="ru-RU" sz="2400" dirty="0"/>
          </a:p>
          <a:p>
            <a:pPr marL="3405188" algn="r"/>
            <a:r>
              <a:rPr lang="ru-RU" altLang="ru-RU" sz="2400" i="1" dirty="0"/>
              <a:t>иссиня</a:t>
            </a:r>
            <a:r>
              <a:rPr lang="ru-RU" altLang="ru-RU" sz="2400" b="1" i="1" dirty="0">
                <a:solidFill>
                  <a:srgbClr val="C00000"/>
                </a:solidFill>
              </a:rPr>
              <a:t>-</a:t>
            </a:r>
            <a:r>
              <a:rPr lang="ru-RU" altLang="ru-RU" sz="2400" i="1" dirty="0"/>
              <a:t>черной</a:t>
            </a:r>
            <a:r>
              <a:rPr lang="ru-RU" altLang="ru-RU" sz="2400" dirty="0">
                <a:solidFill>
                  <a:srgbClr val="C00000"/>
                </a:solidFill>
              </a:rPr>
              <a:t> </a:t>
            </a:r>
            <a:r>
              <a:rPr lang="ru-RU" altLang="ru-RU" sz="2400" dirty="0"/>
              <a:t>– прилагательное обозначает оттенок цвета</a:t>
            </a:r>
          </a:p>
        </p:txBody>
      </p:sp>
    </p:spTree>
    <p:extLst>
      <p:ext uri="{BB962C8B-B14F-4D97-AF65-F5344CB8AC3E}">
        <p14:creationId xmlns:p14="http://schemas.microsoft.com/office/powerpoint/2010/main" val="31921097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>
              <a:defRPr/>
            </a:pPr>
            <a:r>
              <a:rPr lang="ru-RU" sz="2800" u="sng" dirty="0" smtClean="0"/>
              <a:t>Вода</a:t>
            </a:r>
            <a:r>
              <a:rPr lang="ru-RU" sz="2800" dirty="0" smtClean="0"/>
              <a:t> </a:t>
            </a:r>
            <a:r>
              <a:rPr lang="ru-RU" sz="2800" dirty="0"/>
              <a:t>здесь была так </a:t>
            </a:r>
            <a:r>
              <a:rPr lang="ru-RU" sz="2800" u="dbl" dirty="0"/>
              <a:t>широка</a:t>
            </a:r>
            <a:r>
              <a:rPr lang="ru-RU" sz="2800" dirty="0">
                <a:solidFill>
                  <a:srgbClr val="0070C0"/>
                </a:solidFill>
              </a:rPr>
              <a:t>,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0070C0"/>
                </a:solidFill>
              </a:rPr>
              <a:t>что </a:t>
            </a:r>
            <a:r>
              <a:rPr lang="ru-RU" sz="2800" u="sng" dirty="0">
                <a:solidFill>
                  <a:srgbClr val="0070C0"/>
                </a:solidFill>
              </a:rPr>
              <a:t>берега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u="dbl" dirty="0">
                <a:solidFill>
                  <a:srgbClr val="0070C0"/>
                </a:solidFill>
              </a:rPr>
              <a:t>виднелись</a:t>
            </a:r>
            <a:r>
              <a:rPr lang="ru-RU" sz="2800" dirty="0">
                <a:solidFill>
                  <a:srgbClr val="0070C0"/>
                </a:solidFill>
              </a:rPr>
              <a:t> только в очень ясный день,</a:t>
            </a:r>
            <a:r>
              <a:rPr lang="ru-RU" sz="2800" dirty="0"/>
              <a:t> и так </a:t>
            </a:r>
            <a:r>
              <a:rPr lang="ru-RU" sz="2800" u="dbl" dirty="0"/>
              <a:t>глубока</a:t>
            </a:r>
            <a:r>
              <a:rPr lang="ru-RU" sz="2800" dirty="0">
                <a:solidFill>
                  <a:srgbClr val="0070C0"/>
                </a:solidFill>
              </a:rPr>
              <a:t>,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0070C0"/>
                </a:solidFill>
              </a:rPr>
              <a:t>что легко </a:t>
            </a:r>
            <a:r>
              <a:rPr lang="ru-RU" sz="2800" u="dbl" dirty="0">
                <a:solidFill>
                  <a:srgbClr val="0070C0"/>
                </a:solidFill>
              </a:rPr>
              <a:t>становилась иссиня-черной</a:t>
            </a:r>
            <a:r>
              <a:rPr lang="ru-RU" sz="2800" dirty="0">
                <a:solidFill>
                  <a:srgbClr val="0070C0"/>
                </a:solidFill>
              </a:rPr>
              <a:t> при сумрачном небе</a:t>
            </a:r>
            <a:r>
              <a:rPr lang="ru-RU" sz="2800" dirty="0"/>
              <a:t>. </a:t>
            </a:r>
            <a:endParaRPr lang="ru-RU" altLang="ru-RU" sz="2800" dirty="0"/>
          </a:p>
        </p:txBody>
      </p:sp>
      <p:pic>
        <p:nvPicPr>
          <p:cNvPr id="3" name="Picture 2" descr="C:\Users\Public\Documents\2018\РпП 2018 2\Свияжск мрачны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875" y="3356992"/>
            <a:ext cx="4683597" cy="310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70093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r>
              <a:rPr lang="ru-RU" altLang="ru-RU" sz="2600" dirty="0" smtClean="0"/>
              <a:t>Окруж</a:t>
            </a:r>
            <a:r>
              <a:rPr lang="ru-RU" altLang="ru-RU" sz="2600" b="1" dirty="0" smtClean="0">
                <a:solidFill>
                  <a:srgbClr val="C00000"/>
                </a:solidFill>
              </a:rPr>
              <a:t>ённ</a:t>
            </a:r>
            <a:r>
              <a:rPr lang="ru-RU" altLang="ru-RU" sz="2600" dirty="0" smtClean="0"/>
              <a:t>ый </a:t>
            </a:r>
            <a:r>
              <a:rPr lang="ru-RU" altLang="ru-RU" sz="2600" dirty="0"/>
              <a:t>бе</a:t>
            </a:r>
            <a:r>
              <a:rPr lang="ru-RU" altLang="ru-RU" sz="2600" b="1" dirty="0">
                <a:solidFill>
                  <a:srgbClr val="C00000"/>
                </a:solidFill>
              </a:rPr>
              <a:t>с</a:t>
            </a:r>
            <a:r>
              <a:rPr lang="ru-RU" altLang="ru-RU" sz="2600" dirty="0"/>
              <a:t>крайними водными просторами, сверху прихлопнутый огромным небесным куполом, </a:t>
            </a:r>
            <a:r>
              <a:rPr lang="ru-RU" altLang="ru-RU" sz="2600" b="1" dirty="0">
                <a:solidFill>
                  <a:srgbClr val="C00000"/>
                </a:solidFill>
              </a:rPr>
              <a:t>О/о</a:t>
            </a:r>
            <a:r>
              <a:rPr lang="ru-RU" altLang="ru-RU" sz="2600" dirty="0"/>
              <a:t>стров мог сойти за единстве</a:t>
            </a:r>
            <a:r>
              <a:rPr lang="ru-RU" altLang="ru-RU" sz="2600" b="1" dirty="0">
                <a:solidFill>
                  <a:srgbClr val="C00000"/>
                </a:solidFill>
              </a:rPr>
              <a:t>нн</a:t>
            </a:r>
            <a:r>
              <a:rPr lang="ru-RU" altLang="ru-RU" sz="2600" dirty="0"/>
              <a:t>ый клоч</a:t>
            </a:r>
            <a:r>
              <a:rPr lang="ru-RU" altLang="ru-RU" sz="2600" b="1" dirty="0">
                <a:solidFill>
                  <a:srgbClr val="C00000"/>
                </a:solidFill>
              </a:rPr>
              <a:t>о</a:t>
            </a:r>
            <a:r>
              <a:rPr lang="ru-RU" altLang="ru-RU" sz="2600" dirty="0"/>
              <a:t>к суши в </a:t>
            </a:r>
            <a:r>
              <a:rPr lang="ru-RU" altLang="ru-RU" sz="2600" b="1" dirty="0">
                <a:solidFill>
                  <a:srgbClr val="C00000"/>
                </a:solidFill>
              </a:rPr>
              <a:t>М</a:t>
            </a:r>
            <a:r>
              <a:rPr lang="ru-RU" altLang="ru-RU" sz="2600" dirty="0"/>
              <a:t>ировом океане, за единственное на планете пристан</a:t>
            </a:r>
            <a:r>
              <a:rPr lang="ru-RU" altLang="ru-RU" sz="2600" b="1" dirty="0">
                <a:solidFill>
                  <a:srgbClr val="C00000"/>
                </a:solidFill>
              </a:rPr>
              <a:t>и</a:t>
            </a:r>
            <a:r>
              <a:rPr lang="ru-RU" altLang="ru-RU" sz="2600" dirty="0"/>
              <a:t>ще для тех, кто не умел летать и плавать.</a:t>
            </a:r>
          </a:p>
          <a:p>
            <a:pPr algn="r">
              <a:spcBef>
                <a:spcPts val="1200"/>
              </a:spcBef>
            </a:pPr>
            <a:r>
              <a:rPr lang="ru-RU" altLang="ru-RU" sz="2000" i="1" dirty="0" smtClean="0"/>
              <a:t>окружё</a:t>
            </a:r>
            <a:r>
              <a:rPr lang="ru-RU" altLang="ru-RU" sz="2000" b="1" i="1" dirty="0" smtClean="0">
                <a:solidFill>
                  <a:srgbClr val="C00000"/>
                </a:solidFill>
              </a:rPr>
              <a:t>нн</a:t>
            </a:r>
            <a:r>
              <a:rPr lang="ru-RU" altLang="ru-RU" sz="2000" i="1" dirty="0" smtClean="0"/>
              <a:t>ый </a:t>
            </a:r>
            <a:r>
              <a:rPr lang="en-US" altLang="ru-RU" sz="2000" dirty="0"/>
              <a:t>&lt; </a:t>
            </a:r>
            <a:r>
              <a:rPr lang="ru-RU" altLang="ru-RU" sz="2000" i="1" dirty="0"/>
              <a:t>окружить</a:t>
            </a:r>
            <a:r>
              <a:rPr lang="ru-RU" altLang="ru-RU" sz="2000" dirty="0"/>
              <a:t> (что сделать? глагол </a:t>
            </a:r>
            <a:r>
              <a:rPr lang="ru-RU" altLang="ru-RU" sz="2000" b="1" dirty="0"/>
              <a:t>совершенного</a:t>
            </a:r>
            <a:r>
              <a:rPr lang="ru-RU" altLang="ru-RU" sz="2000" dirty="0"/>
              <a:t> вида)</a:t>
            </a:r>
          </a:p>
          <a:p>
            <a:pPr algn="r">
              <a:spcBef>
                <a:spcPts val="1200"/>
              </a:spcBef>
            </a:pPr>
            <a:r>
              <a:rPr lang="ru-RU" altLang="ru-RU" sz="2000" i="1" dirty="0"/>
              <a:t>бе</a:t>
            </a:r>
            <a:r>
              <a:rPr lang="ru-RU" altLang="ru-RU" sz="2000" b="1" i="1" dirty="0">
                <a:solidFill>
                  <a:srgbClr val="C00000"/>
                </a:solidFill>
              </a:rPr>
              <a:t>с</a:t>
            </a:r>
            <a:r>
              <a:rPr lang="ru-RU" altLang="ru-RU" sz="2000" b="1" i="1" u="sng" dirty="0">
                <a:solidFill>
                  <a:srgbClr val="C00000"/>
                </a:solidFill>
              </a:rPr>
              <a:t>к</a:t>
            </a:r>
            <a:r>
              <a:rPr lang="ru-RU" altLang="ru-RU" sz="2000" i="1" dirty="0"/>
              <a:t>райними</a:t>
            </a:r>
            <a:r>
              <a:rPr lang="ru-RU" altLang="ru-RU" sz="2000" dirty="0"/>
              <a:t> </a:t>
            </a:r>
            <a:endParaRPr lang="ru-RU" altLang="ru-RU" sz="2000" dirty="0" smtClean="0"/>
          </a:p>
          <a:p>
            <a:pPr algn="r">
              <a:spcBef>
                <a:spcPts val="1200"/>
              </a:spcBef>
            </a:pPr>
            <a:r>
              <a:rPr lang="ru-RU" altLang="ru-RU" sz="2000" b="1" dirty="0" smtClean="0">
                <a:solidFill>
                  <a:srgbClr val="C00000"/>
                </a:solidFill>
              </a:rPr>
              <a:t>О/о</a:t>
            </a:r>
            <a:r>
              <a:rPr lang="ru-RU" altLang="ru-RU" sz="2000" dirty="0" smtClean="0"/>
              <a:t>стров </a:t>
            </a:r>
            <a:r>
              <a:rPr lang="ru-RU" altLang="ru-RU" sz="2000" dirty="0"/>
              <a:t>– прописная буква обозначает уникальность острова </a:t>
            </a:r>
            <a:r>
              <a:rPr lang="ru-RU" altLang="ru-RU" sz="2000" dirty="0" smtClean="0"/>
              <a:t>(</a:t>
            </a:r>
            <a:r>
              <a:rPr lang="ru-RU" altLang="ru-RU" sz="2000" dirty="0"/>
              <a:t>ср. в этом же предложении: </a:t>
            </a:r>
            <a:r>
              <a:rPr lang="ru-RU" altLang="ru-RU" sz="2000" i="1" dirty="0"/>
              <a:t>мог сойти за </a:t>
            </a:r>
            <a:r>
              <a:rPr lang="ru-RU" altLang="ru-RU" sz="2000" b="1" i="1" dirty="0"/>
              <a:t>единственный</a:t>
            </a:r>
            <a:r>
              <a:rPr lang="ru-RU" altLang="ru-RU" sz="2000" i="1" dirty="0"/>
              <a:t> клочок суши…, за </a:t>
            </a:r>
            <a:r>
              <a:rPr lang="ru-RU" altLang="ru-RU" sz="2000" b="1" i="1" dirty="0"/>
              <a:t>единственное</a:t>
            </a:r>
            <a:r>
              <a:rPr lang="ru-RU" altLang="ru-RU" sz="2000" i="1" dirty="0"/>
              <a:t> на планете пристанище…</a:t>
            </a:r>
            <a:r>
              <a:rPr lang="ru-RU" altLang="ru-RU" sz="2000" dirty="0"/>
              <a:t>)</a:t>
            </a:r>
          </a:p>
          <a:p>
            <a:pPr algn="r">
              <a:spcBef>
                <a:spcPts val="1200"/>
              </a:spcBef>
            </a:pPr>
            <a:r>
              <a:rPr lang="ru-RU" altLang="ru-RU" sz="2000" b="1" dirty="0" smtClean="0">
                <a:solidFill>
                  <a:srgbClr val="C00000"/>
                </a:solidFill>
              </a:rPr>
              <a:t>М</a:t>
            </a:r>
            <a:r>
              <a:rPr lang="ru-RU" altLang="ru-RU" sz="2000" dirty="0" smtClean="0"/>
              <a:t>ировой </a:t>
            </a:r>
            <a:r>
              <a:rPr lang="ru-RU" altLang="ru-RU" sz="2000" dirty="0"/>
              <a:t>океан (</a:t>
            </a:r>
            <a:r>
              <a:rPr lang="ru-RU" altLang="ru-RU" sz="2000" i="1" dirty="0"/>
              <a:t>все</a:t>
            </a:r>
            <a:r>
              <a:rPr lang="ru-RU" altLang="ru-RU" sz="2000" dirty="0"/>
              <a:t> </a:t>
            </a:r>
            <a:r>
              <a:rPr lang="ru-RU" altLang="ru-RU" sz="2000" i="1" dirty="0"/>
              <a:t>моря</a:t>
            </a:r>
            <a:r>
              <a:rPr lang="ru-RU" altLang="ru-RU" sz="2000" dirty="0"/>
              <a:t> </a:t>
            </a:r>
            <a:r>
              <a:rPr lang="ru-RU" altLang="ru-RU" sz="2000" i="1" dirty="0"/>
              <a:t>и</a:t>
            </a:r>
            <a:r>
              <a:rPr lang="ru-RU" altLang="ru-RU" sz="2000" dirty="0"/>
              <a:t> </a:t>
            </a:r>
            <a:r>
              <a:rPr lang="ru-RU" altLang="ru-RU" sz="2000" i="1" dirty="0"/>
              <a:t>океаны</a:t>
            </a:r>
            <a:r>
              <a:rPr lang="ru-RU" altLang="ru-RU" sz="2000" dirty="0"/>
              <a:t> </a:t>
            </a:r>
            <a:r>
              <a:rPr lang="ru-RU" altLang="ru-RU" sz="2000" i="1" dirty="0"/>
              <a:t>Земли)</a:t>
            </a:r>
            <a:endParaRPr lang="ru-RU" sz="240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85197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u="wavyHeavy" dirty="0" smtClean="0">
                <a:solidFill>
                  <a:schemeClr val="tx1"/>
                </a:solidFill>
                <a:uFill>
                  <a:solidFill>
                    <a:srgbClr val="002060"/>
                  </a:solidFill>
                </a:uFill>
                <a:latin typeface="+mn-lt"/>
                <a:ea typeface="Calibri"/>
                <a:sym typeface="Calibri"/>
              </a:rPr>
              <a:t>Окруженный </a:t>
            </a:r>
            <a:r>
              <a:rPr lang="ru-RU" sz="2800" u="wavyHeavy" dirty="0">
                <a:solidFill>
                  <a:srgbClr val="0070C0"/>
                </a:solidFill>
                <a:uFill>
                  <a:solidFill>
                    <a:srgbClr val="002060"/>
                  </a:solidFill>
                </a:uFill>
                <a:latin typeface="+mn-lt"/>
                <a:ea typeface="Calibri"/>
                <a:sym typeface="Calibri"/>
              </a:rPr>
              <a:t>бескрайними водными </a:t>
            </a:r>
            <a:r>
              <a:rPr lang="ru-RU" sz="2800" u="wavyHeavy" dirty="0">
                <a:solidFill>
                  <a:schemeClr val="tx1"/>
                </a:solidFill>
                <a:uFill>
                  <a:solidFill>
                    <a:srgbClr val="002060"/>
                  </a:solidFill>
                </a:uFill>
                <a:latin typeface="+mn-lt"/>
                <a:ea typeface="Calibri"/>
                <a:sym typeface="Calibri"/>
              </a:rPr>
              <a:t>просторами, сверху прихлопнутый </a:t>
            </a:r>
            <a:r>
              <a:rPr lang="ru-RU" sz="2800" u="wavyHeavy" dirty="0">
                <a:solidFill>
                  <a:srgbClr val="0070C0"/>
                </a:solidFill>
                <a:uFill>
                  <a:solidFill>
                    <a:srgbClr val="002060"/>
                  </a:solidFill>
                </a:uFill>
                <a:latin typeface="+mn-lt"/>
                <a:ea typeface="Calibri"/>
                <a:sym typeface="Calibri"/>
              </a:rPr>
              <a:t>огромным небесным </a:t>
            </a:r>
            <a:r>
              <a:rPr lang="ru-RU" sz="2800" u="wavyHeavy" dirty="0">
                <a:solidFill>
                  <a:schemeClr val="tx1"/>
                </a:solidFill>
                <a:uFill>
                  <a:solidFill>
                    <a:srgbClr val="002060"/>
                  </a:solidFill>
                </a:uFill>
                <a:latin typeface="+mn-lt"/>
                <a:ea typeface="Calibri"/>
                <a:sym typeface="Calibri"/>
              </a:rPr>
              <a:t>куполом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</a:t>
            </a:r>
            <a:r>
              <a:rPr lang="ru-RU" sz="2800" u="heavy" dirty="0">
                <a:solidFill>
                  <a:schemeClr val="tx1"/>
                </a:solidFill>
                <a:uFill>
                  <a:solidFill>
                    <a:srgbClr val="002060"/>
                  </a:solidFill>
                </a:uFill>
                <a:latin typeface="+mn-lt"/>
                <a:ea typeface="Calibri"/>
                <a:sym typeface="Calibri"/>
              </a:rPr>
              <a:t>Остров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мог сойти за единственный клочок суши в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Мировом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океане</a:t>
            </a:r>
            <a:r>
              <a:rPr lang="ru-RU" sz="28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,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за единственное на планете пристанище для тех</a:t>
            </a:r>
            <a:r>
              <a:rPr lang="ru-RU" sz="28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,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кто не умел летать и плавать. </a:t>
            </a:r>
          </a:p>
        </p:txBody>
      </p:sp>
    </p:spTree>
    <p:extLst>
      <p:ext uri="{BB962C8B-B14F-4D97-AF65-F5344CB8AC3E}">
        <p14:creationId xmlns:p14="http://schemas.microsoft.com/office/powerpoint/2010/main" val="29200709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120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 smtClean="0">
                <a:solidFill>
                  <a:srgbClr val="00B050"/>
                </a:solidFill>
              </a:rPr>
              <a:t>Окружённый </a:t>
            </a:r>
            <a:r>
              <a:rPr lang="ru-RU" sz="2400" i="1" dirty="0">
                <a:solidFill>
                  <a:srgbClr val="00B050"/>
                </a:solidFill>
              </a:rPr>
              <a:t>бескрайними водными просторами, сверху прихлопнутый огромным небесным куполом</a:t>
            </a:r>
            <a:r>
              <a:rPr lang="ru-RU" sz="2400" i="1" u="sng" dirty="0">
                <a:solidFill>
                  <a:srgbClr val="00B050"/>
                </a:solidFill>
              </a:rPr>
              <a:t>,</a:t>
            </a:r>
            <a:r>
              <a:rPr lang="ru-RU" sz="2400" i="1" dirty="0">
                <a:solidFill>
                  <a:srgbClr val="00B050"/>
                </a:solidFill>
              </a:rPr>
              <a:t> Остров мог сойти </a:t>
            </a:r>
            <a:r>
              <a:rPr lang="ru-RU" sz="2400" i="1" dirty="0" smtClean="0">
                <a:solidFill>
                  <a:srgbClr val="00B050"/>
                </a:solidFill>
              </a:rPr>
              <a:t>за…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</a:t>
            </a:r>
          </a:p>
          <a:p>
            <a:pPr marL="182563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altLang="ru-RU" sz="2200" dirty="0"/>
              <a:t>Определительный оборот, стоящий перед именем существительным, </a:t>
            </a:r>
            <a:r>
              <a:rPr lang="ru-RU" altLang="ru-RU" sz="2200" b="1" dirty="0"/>
              <a:t>выделяется запятыми</a:t>
            </a:r>
            <a:r>
              <a:rPr lang="ru-RU" altLang="ru-RU" sz="2200" dirty="0"/>
              <a:t>, если он осложнен обстоятельственным оттенком значения. Ср.: </a:t>
            </a:r>
            <a:r>
              <a:rPr lang="ru-RU" altLang="ru-RU" sz="2200" b="1" i="1" dirty="0"/>
              <a:t>Окруженный зеленой изгородью</a:t>
            </a:r>
            <a:r>
              <a:rPr lang="ru-RU" altLang="ru-RU" sz="2200" i="1" dirty="0"/>
              <a:t> дом привлек наше внимание </a:t>
            </a:r>
            <a:r>
              <a:rPr lang="ru-RU" altLang="ru-RU" sz="2200" dirty="0"/>
              <a:t>(слово </a:t>
            </a:r>
            <a:r>
              <a:rPr lang="ru-RU" altLang="ru-RU" sz="2200" i="1" dirty="0"/>
              <a:t>дом</a:t>
            </a:r>
            <a:r>
              <a:rPr lang="ru-RU" altLang="ru-RU" sz="2200" dirty="0"/>
              <a:t> включено в определительное словосочетание </a:t>
            </a:r>
            <a:r>
              <a:rPr lang="ru-RU" altLang="ru-RU" sz="2200" i="1" dirty="0"/>
              <a:t>окруженный зеленой изгородью дом</a:t>
            </a:r>
            <a:r>
              <a:rPr lang="ru-RU" altLang="ru-RU" sz="2200" dirty="0"/>
              <a:t> ). – </a:t>
            </a:r>
            <a:r>
              <a:rPr lang="ru-RU" altLang="ru-RU" sz="2200" b="1" i="1" dirty="0"/>
              <a:t>Окруженный зеленой изгородью</a:t>
            </a:r>
            <a:r>
              <a:rPr lang="ru-RU" altLang="ru-RU" sz="2200" i="1" dirty="0"/>
              <a:t>, дом не был виден издали</a:t>
            </a:r>
            <a:r>
              <a:rPr lang="ru-RU" altLang="ru-RU" sz="2200" dirty="0"/>
              <a:t> (определение обособлено, так как осложнено обстоятельственным значением: </a:t>
            </a:r>
            <a:r>
              <a:rPr lang="ru-RU" altLang="ru-RU" sz="2200" i="1" dirty="0"/>
              <a:t>так как был окружен зеленой изгородью</a:t>
            </a:r>
            <a:r>
              <a:rPr lang="ru-RU" altLang="ru-RU" sz="22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9200709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2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Мотылек </a:t>
            </a:r>
            <a:r>
              <a:rPr lang="ru-RU" sz="2400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предпринял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уже пять безуспешных попыток бежать, эта была шестая.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Мотылек предпринял уже пять безуспешных попыток бежать </a:t>
            </a:r>
            <a:r>
              <a:rPr lang="en-US" sz="24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[</a:t>
            </a:r>
            <a:r>
              <a:rPr lang="ru-RU" sz="24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, / </a:t>
            </a:r>
            <a:r>
              <a:rPr lang="ru-RU" sz="2400" b="1" dirty="0">
                <a:solidFill>
                  <a:srgbClr val="0070C0"/>
                </a:solidFill>
                <a:ea typeface="Calibri"/>
                <a:sym typeface="Calibri"/>
              </a:rPr>
              <a:t>– / ;</a:t>
            </a:r>
            <a:r>
              <a:rPr lang="en-US" sz="24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]</a:t>
            </a:r>
            <a:r>
              <a:rPr lang="ru-RU" sz="2400" b="1" dirty="0">
                <a:solidFill>
                  <a:srgbClr val="0070C0"/>
                </a:solidFill>
                <a:latin typeface="+mn-lt"/>
                <a:ea typeface="Calibri"/>
                <a:sym typeface="Calibri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эта была шестая.</a:t>
            </a:r>
          </a:p>
        </p:txBody>
      </p:sp>
    </p:spTree>
    <p:extLst>
      <p:ext uri="{BB962C8B-B14F-4D97-AF65-F5344CB8AC3E}">
        <p14:creationId xmlns:p14="http://schemas.microsoft.com/office/powerpoint/2010/main" val="25243838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628650" y="980728"/>
            <a:ext cx="7886700" cy="5196236"/>
          </a:xfrm>
        </p:spPr>
        <p:txBody>
          <a:bodyPr/>
          <a:lstStyle/>
          <a:p>
            <a:pPr marL="0" indent="0">
              <a:lnSpc>
                <a:spcPct val="80000"/>
              </a:lnSpc>
              <a:spcBef>
                <a:spcPts val="1200"/>
              </a:spcBef>
              <a:buFont typeface="Arial" charset="0"/>
              <a:buNone/>
            </a:pPr>
            <a:r>
              <a:rPr lang="ru-RU" altLang="ru-RU" sz="2400" dirty="0" smtClean="0">
                <a:latin typeface="Arial Narrow" pitchFamily="34" charset="0"/>
              </a:rPr>
              <a:t>«Многие уверены, что Свияжск </a:t>
            </a:r>
            <a:br>
              <a:rPr lang="ru-RU" altLang="ru-RU" sz="2400" dirty="0" smtClean="0">
                <a:latin typeface="Arial Narrow" pitchFamily="34" charset="0"/>
              </a:rPr>
            </a:br>
            <a:r>
              <a:rPr lang="ru-RU" altLang="ru-RU" sz="2400" dirty="0" smtClean="0">
                <a:latin typeface="Arial Narrow" pitchFamily="34" charset="0"/>
              </a:rPr>
              <a:t>является прототипом сказочного </a:t>
            </a:r>
            <a:br>
              <a:rPr lang="ru-RU" altLang="ru-RU" sz="2400" dirty="0" smtClean="0">
                <a:latin typeface="Arial Narrow" pitchFamily="34" charset="0"/>
              </a:rPr>
            </a:br>
            <a:r>
              <a:rPr lang="ru-RU" altLang="ru-RU" sz="2400" dirty="0" smtClean="0">
                <a:latin typeface="Arial Narrow" pitchFamily="34" charset="0"/>
              </a:rPr>
              <a:t>острова Буяна, описанного </a:t>
            </a:r>
            <a:r>
              <a:rPr lang="en-US" altLang="ru-RU" sz="2400" dirty="0" smtClean="0">
                <a:latin typeface="Arial Narrow" pitchFamily="34" charset="0"/>
              </a:rPr>
              <a:t/>
            </a:r>
            <a:br>
              <a:rPr lang="en-US" altLang="ru-RU" sz="2400" dirty="0" smtClean="0">
                <a:latin typeface="Arial Narrow" pitchFamily="34" charset="0"/>
              </a:rPr>
            </a:br>
            <a:r>
              <a:rPr lang="ru-RU" altLang="ru-RU" sz="2400" dirty="0" smtClean="0">
                <a:latin typeface="Arial Narrow" pitchFamily="34" charset="0"/>
              </a:rPr>
              <a:t>Пушкиным в «Сказке о царе </a:t>
            </a:r>
            <a:r>
              <a:rPr lang="en-US" altLang="ru-RU" sz="2400" dirty="0" smtClean="0">
                <a:latin typeface="Arial Narrow" pitchFamily="34" charset="0"/>
              </a:rPr>
              <a:t/>
            </a:r>
            <a:br>
              <a:rPr lang="en-US" altLang="ru-RU" sz="2400" dirty="0" smtClean="0">
                <a:latin typeface="Arial Narrow" pitchFamily="34" charset="0"/>
              </a:rPr>
            </a:br>
            <a:r>
              <a:rPr lang="ru-RU" altLang="ru-RU" sz="2400" dirty="0" err="1" smtClean="0">
                <a:latin typeface="Arial Narrow" pitchFamily="34" charset="0"/>
              </a:rPr>
              <a:t>Салтане</a:t>
            </a:r>
            <a:r>
              <a:rPr lang="ru-RU" altLang="ru-RU" sz="2400" dirty="0" smtClean="0">
                <a:latin typeface="Arial Narrow" pitchFamily="34" charset="0"/>
              </a:rPr>
              <a:t>».</a:t>
            </a:r>
          </a:p>
          <a:p>
            <a:pPr marL="0" indent="0">
              <a:lnSpc>
                <a:spcPct val="80000"/>
              </a:lnSpc>
              <a:spcBef>
                <a:spcPts val="1200"/>
              </a:spcBef>
              <a:buFont typeface="Arial" charset="0"/>
              <a:buNone/>
            </a:pPr>
            <a:r>
              <a:rPr lang="ru-RU" altLang="ru-RU" sz="2400" dirty="0" smtClean="0">
                <a:latin typeface="Arial Narrow" pitchFamily="34" charset="0"/>
              </a:rPr>
              <a:t>«Соорудить город-крепость решил </a:t>
            </a:r>
            <a:br>
              <a:rPr lang="ru-RU" altLang="ru-RU" sz="2400" dirty="0" smtClean="0">
                <a:latin typeface="Arial Narrow" pitchFamily="34" charset="0"/>
              </a:rPr>
            </a:br>
            <a:r>
              <a:rPr lang="ru-RU" altLang="ru-RU" sz="2400" dirty="0" smtClean="0">
                <a:latin typeface="Arial Narrow" pitchFamily="34" charset="0"/>
              </a:rPr>
              <a:t>сам Иван Грозный после череды </a:t>
            </a:r>
            <a:br>
              <a:rPr lang="ru-RU" altLang="ru-RU" sz="2400" dirty="0" smtClean="0">
                <a:latin typeface="Arial Narrow" pitchFamily="34" charset="0"/>
              </a:rPr>
            </a:br>
            <a:r>
              <a:rPr lang="ru-RU" altLang="ru-RU" sz="2400" dirty="0" smtClean="0">
                <a:latin typeface="Arial Narrow" pitchFamily="34" charset="0"/>
              </a:rPr>
              <a:t>провальных операций по взятию </a:t>
            </a:r>
            <a:r>
              <a:rPr lang="en-US" altLang="ru-RU" sz="2400" dirty="0" smtClean="0">
                <a:latin typeface="Arial Narrow" pitchFamily="34" charset="0"/>
              </a:rPr>
              <a:t/>
            </a:r>
            <a:br>
              <a:rPr lang="en-US" altLang="ru-RU" sz="2400" dirty="0" smtClean="0">
                <a:latin typeface="Arial Narrow" pitchFamily="34" charset="0"/>
              </a:rPr>
            </a:br>
            <a:r>
              <a:rPr lang="ru-RU" altLang="ru-RU" sz="2400" dirty="0" smtClean="0">
                <a:latin typeface="Arial Narrow" pitchFamily="34" charset="0"/>
              </a:rPr>
              <a:t>Казани. Было необходимо создать опорный пункт</a:t>
            </a:r>
            <a:r>
              <a:rPr lang="en-US" altLang="ru-RU" sz="2400" dirty="0" smtClean="0">
                <a:latin typeface="Arial Narrow" pitchFamily="34" charset="0"/>
              </a:rPr>
              <a:t> </a:t>
            </a:r>
            <a:r>
              <a:rPr lang="ru-RU" altLang="ru-RU" sz="2400" dirty="0" smtClean="0">
                <a:latin typeface="Arial Narrow" pitchFamily="34" charset="0"/>
              </a:rPr>
              <a:t>для поддержки армии. Остров с трех сторон омывался водами рек Щуки, </a:t>
            </a:r>
            <a:r>
              <a:rPr lang="ru-RU" altLang="ru-RU" sz="2400" dirty="0" err="1" smtClean="0">
                <a:latin typeface="Arial Narrow" pitchFamily="34" charset="0"/>
              </a:rPr>
              <a:t>Свияги</a:t>
            </a:r>
            <a:r>
              <a:rPr lang="ru-RU" altLang="ru-RU" sz="2400" dirty="0" smtClean="0">
                <a:latin typeface="Arial Narrow" pitchFamily="34" charset="0"/>
              </a:rPr>
              <a:t> и Волги, с возвышенной местности на острове – Круглой горы – были видны дальние подступы, а главное – располагался остров на расстоянии суточного перехода от столицы Казанского ханства.</a:t>
            </a:r>
          </a:p>
          <a:p>
            <a:pPr marL="0" indent="0">
              <a:lnSpc>
                <a:spcPct val="80000"/>
              </a:lnSpc>
              <a:spcBef>
                <a:spcPts val="1200"/>
              </a:spcBef>
              <a:buFont typeface="Arial" charset="0"/>
              <a:buNone/>
            </a:pPr>
            <a:r>
              <a:rPr lang="ru-RU" altLang="ru-RU" sz="2400" dirty="0" smtClean="0">
                <a:latin typeface="Arial Narrow" pitchFamily="34" charset="0"/>
              </a:rPr>
              <a:t>После завоевания столицы Казанского ханства Свияжск потерял свое военное значение. Вскоре остров стал тихим монастырским местечком». </a:t>
            </a:r>
          </a:p>
        </p:txBody>
      </p:sp>
      <p:pic>
        <p:nvPicPr>
          <p:cNvPr id="23555" name="Picture 2" descr="C:\Users\Public\Documents\2018\РпП 2018 2\640px-Свияжск_гравюр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92696"/>
            <a:ext cx="3774412" cy="276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58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196752"/>
            <a:ext cx="7886700" cy="4980212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  <a:defRPr/>
            </a:pPr>
            <a:r>
              <a:rPr lang="ru-RU" sz="260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(Время действия </a:t>
            </a:r>
            <a:r>
              <a:rPr lang="ru-RU" sz="2600" dirty="0">
                <a:solidFill>
                  <a:srgbClr val="C00000"/>
                </a:solidFill>
                <a:latin typeface="Arial Narrow" panose="020B0606020202030204" pitchFamily="34" charset="0"/>
              </a:rPr>
              <a:t>рассказа «Мотылёк» </a:t>
            </a:r>
            <a:r>
              <a:rPr lang="ru-RU" altLang="ru-RU" sz="2600" dirty="0">
                <a:solidFill>
                  <a:srgbClr val="C00000"/>
                </a:solidFill>
                <a:latin typeface="Arial Narrow" panose="020B0606020202030204" pitchFamily="34" charset="0"/>
              </a:rPr>
              <a:t>– 1980-е гг.</a:t>
            </a:r>
            <a:r>
              <a:rPr lang="ru-RU" sz="2600" dirty="0">
                <a:solidFill>
                  <a:srgbClr val="C00000"/>
                </a:solidFill>
                <a:latin typeface="Arial Narrow" panose="020B0606020202030204" pitchFamily="34" charset="0"/>
              </a:rPr>
              <a:t>)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600" dirty="0" smtClean="0">
                <a:latin typeface="Arial Narrow" panose="020B0606020202030204" pitchFamily="34" charset="0"/>
              </a:rPr>
              <a:t>«</a:t>
            </a:r>
            <a:r>
              <a:rPr lang="ru-RU" sz="2600" dirty="0">
                <a:latin typeface="Arial Narrow" panose="020B0606020202030204" pitchFamily="34" charset="0"/>
              </a:rPr>
              <a:t>С приходом советской </a:t>
            </a:r>
            <a:r>
              <a:rPr lang="ru-RU" sz="2600" dirty="0" smtClean="0">
                <a:latin typeface="Arial Narrow" panose="020B0606020202030204" pitchFamily="34" charset="0"/>
              </a:rPr>
              <a:t>власти </a:t>
            </a:r>
            <a:br>
              <a:rPr lang="ru-RU" sz="2600" dirty="0" smtClean="0">
                <a:latin typeface="Arial Narrow" panose="020B0606020202030204" pitchFamily="34" charset="0"/>
              </a:rPr>
            </a:br>
            <a:r>
              <a:rPr lang="ru-RU" sz="2600" dirty="0" smtClean="0">
                <a:latin typeface="Arial Narrow" panose="020B0606020202030204" pitchFamily="34" charset="0"/>
              </a:rPr>
              <a:t>история </a:t>
            </a:r>
            <a:r>
              <a:rPr lang="ru-RU" sz="2600" dirty="0">
                <a:latin typeface="Arial Narrow" panose="020B0606020202030204" pitchFamily="34" charset="0"/>
              </a:rPr>
              <a:t>городка </a:t>
            </a:r>
            <a:r>
              <a:rPr lang="ru-RU" sz="2600" dirty="0" smtClean="0">
                <a:latin typeface="Arial Narrow" panose="020B0606020202030204" pitchFamily="34" charset="0"/>
              </a:rPr>
              <a:t>круто </a:t>
            </a:r>
            <a:r>
              <a:rPr lang="ru-RU" sz="2600" dirty="0">
                <a:latin typeface="Arial Narrow" panose="020B0606020202030204" pitchFamily="34" charset="0"/>
              </a:rPr>
              <a:t>меняется. </a:t>
            </a:r>
            <a:r>
              <a:rPr lang="ru-RU" sz="2600" dirty="0" smtClean="0">
                <a:latin typeface="Arial Narrow" panose="020B0606020202030204" pitchFamily="34" charset="0"/>
              </a:rPr>
              <a:t/>
            </a:r>
            <a:br>
              <a:rPr lang="ru-RU" sz="2600" dirty="0" smtClean="0">
                <a:latin typeface="Arial Narrow" panose="020B0606020202030204" pitchFamily="34" charset="0"/>
              </a:rPr>
            </a:br>
            <a:r>
              <a:rPr lang="ru-RU" sz="2600" dirty="0" smtClean="0">
                <a:latin typeface="Arial Narrow" panose="020B0606020202030204" pitchFamily="34" charset="0"/>
              </a:rPr>
              <a:t>Остров был </a:t>
            </a:r>
            <a:r>
              <a:rPr lang="ru-RU" sz="2600" dirty="0">
                <a:latin typeface="Arial Narrow" panose="020B0606020202030204" pitchFamily="34" charset="0"/>
              </a:rPr>
              <a:t>практически </a:t>
            </a:r>
            <a:r>
              <a:rPr lang="ru-RU" sz="2600" dirty="0" smtClean="0">
                <a:latin typeface="Arial Narrow" panose="020B0606020202030204" pitchFamily="34" charset="0"/>
              </a:rPr>
              <a:t/>
            </a:r>
            <a:br>
              <a:rPr lang="ru-RU" sz="2600" dirty="0" smtClean="0">
                <a:latin typeface="Arial Narrow" panose="020B0606020202030204" pitchFamily="34" charset="0"/>
              </a:rPr>
            </a:br>
            <a:r>
              <a:rPr lang="ru-RU" sz="2600" dirty="0" smtClean="0">
                <a:latin typeface="Arial Narrow" panose="020B0606020202030204" pitchFamily="34" charset="0"/>
              </a:rPr>
              <a:t>полностью разграблен</a:t>
            </a:r>
            <a:r>
              <a:rPr lang="ru-RU" sz="2600" dirty="0">
                <a:latin typeface="Arial Narrow" panose="020B0606020202030204" pitchFamily="34" charset="0"/>
              </a:rPr>
              <a:t>. Спустя </a:t>
            </a:r>
            <a:r>
              <a:rPr lang="ru-RU" sz="2600" dirty="0" smtClean="0">
                <a:latin typeface="Arial Narrow" panose="020B0606020202030204" pitchFamily="34" charset="0"/>
              </a:rPr>
              <a:t/>
            </a:r>
            <a:br>
              <a:rPr lang="ru-RU" sz="2600" dirty="0" smtClean="0">
                <a:latin typeface="Arial Narrow" panose="020B0606020202030204" pitchFamily="34" charset="0"/>
              </a:rPr>
            </a:br>
            <a:r>
              <a:rPr lang="ru-RU" sz="2600" dirty="0" smtClean="0">
                <a:latin typeface="Arial Narrow" panose="020B0606020202030204" pitchFamily="34" charset="0"/>
              </a:rPr>
              <a:t>время на </a:t>
            </a:r>
            <a:r>
              <a:rPr lang="ru-RU" sz="2600" dirty="0">
                <a:latin typeface="Arial Narrow" panose="020B0606020202030204" pitchFamily="34" charset="0"/>
              </a:rPr>
              <a:t>месте храмов и </a:t>
            </a:r>
            <a:r>
              <a:rPr lang="en-US" sz="2600" dirty="0" smtClean="0">
                <a:latin typeface="Arial Narrow" panose="020B0606020202030204" pitchFamily="34" charset="0"/>
              </a:rPr>
              <a:t/>
            </a:r>
            <a:br>
              <a:rPr lang="en-US" sz="2600" dirty="0" smtClean="0">
                <a:latin typeface="Arial Narrow" panose="020B0606020202030204" pitchFamily="34" charset="0"/>
              </a:rPr>
            </a:br>
            <a:r>
              <a:rPr lang="ru-RU" sz="2600" dirty="0" smtClean="0">
                <a:latin typeface="Arial Narrow" panose="020B0606020202030204" pitchFamily="34" charset="0"/>
              </a:rPr>
              <a:t>монастырей </a:t>
            </a:r>
            <a:r>
              <a:rPr lang="ru-RU" sz="2600" dirty="0">
                <a:latin typeface="Arial Narrow" panose="020B0606020202030204" pitchFamily="34" charset="0"/>
              </a:rPr>
              <a:t>были </a:t>
            </a:r>
            <a:r>
              <a:rPr lang="ru-RU" sz="2600" dirty="0" smtClean="0">
                <a:latin typeface="Arial Narrow" panose="020B0606020202030204" pitchFamily="34" charset="0"/>
              </a:rPr>
              <a:t>обустроены </a:t>
            </a:r>
            <a:br>
              <a:rPr lang="ru-RU" sz="2600" dirty="0" smtClean="0">
                <a:latin typeface="Arial Narrow" panose="020B0606020202030204" pitchFamily="34" charset="0"/>
              </a:rPr>
            </a:br>
            <a:r>
              <a:rPr lang="ru-RU" sz="2600" dirty="0" smtClean="0">
                <a:latin typeface="Arial Narrow" panose="020B0606020202030204" pitchFamily="34" charset="0"/>
              </a:rPr>
              <a:t>тюрьмы </a:t>
            </a:r>
            <a:r>
              <a:rPr lang="ru-RU" sz="2600" dirty="0">
                <a:latin typeface="Arial Narrow" panose="020B0606020202030204" pitchFamily="34" charset="0"/>
              </a:rPr>
              <a:t>и </a:t>
            </a:r>
            <a:r>
              <a:rPr lang="ru-RU" sz="2600" dirty="0" smtClean="0">
                <a:latin typeface="Arial Narrow" panose="020B0606020202030204" pitchFamily="34" charset="0"/>
              </a:rPr>
              <a:t>исправительные </a:t>
            </a:r>
            <a:r>
              <a:rPr lang="ru-RU" sz="2600" dirty="0">
                <a:latin typeface="Arial Narrow" panose="020B0606020202030204" pitchFamily="34" charset="0"/>
              </a:rPr>
              <a:t>лагеря</a:t>
            </a:r>
            <a:r>
              <a:rPr lang="ru-RU" sz="2600" dirty="0" smtClean="0">
                <a:latin typeface="Arial Narrow" panose="020B0606020202030204" pitchFamily="34" charset="0"/>
              </a:rPr>
              <a:t>».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600" dirty="0" smtClean="0">
                <a:latin typeface="Arial Narrow" panose="020B0606020202030204" pitchFamily="34" charset="0"/>
              </a:rPr>
              <a:t>«</a:t>
            </a:r>
            <a:r>
              <a:rPr lang="ru-RU" sz="2600" dirty="0">
                <a:latin typeface="Arial Narrow" panose="020B0606020202030204" pitchFamily="34" charset="0"/>
              </a:rPr>
              <a:t>В наше время Свияжск </a:t>
            </a:r>
            <a:r>
              <a:rPr lang="ru-RU" sz="2600" dirty="0" smtClean="0">
                <a:latin typeface="Arial Narrow" panose="020B0606020202030204" pitchFamily="34" charset="0"/>
              </a:rPr>
              <a:t/>
            </a:r>
            <a:br>
              <a:rPr lang="ru-RU" sz="2600" dirty="0" smtClean="0">
                <a:latin typeface="Arial Narrow" panose="020B0606020202030204" pitchFamily="34" charset="0"/>
              </a:rPr>
            </a:br>
            <a:r>
              <a:rPr lang="ru-RU" sz="2600" dirty="0" smtClean="0">
                <a:latin typeface="Arial Narrow" panose="020B0606020202030204" pitchFamily="34" charset="0"/>
              </a:rPr>
              <a:t>превратили </a:t>
            </a:r>
            <a:r>
              <a:rPr lang="ru-RU" sz="2600" dirty="0">
                <a:latin typeface="Arial Narrow" panose="020B0606020202030204" pitchFamily="34" charset="0"/>
              </a:rPr>
              <a:t>в одну </a:t>
            </a:r>
            <a:r>
              <a:rPr lang="ru-RU" sz="2600" dirty="0" smtClean="0">
                <a:latin typeface="Arial Narrow" panose="020B0606020202030204" pitchFamily="34" charset="0"/>
              </a:rPr>
              <a:t>из</a:t>
            </a:r>
            <a:r>
              <a:rPr lang="en-US" sz="2600" dirty="0" smtClean="0">
                <a:latin typeface="Arial Narrow" panose="020B0606020202030204" pitchFamily="34" charset="0"/>
              </a:rPr>
              <a:t> </a:t>
            </a:r>
            <a:r>
              <a:rPr lang="ru-RU" sz="2600" dirty="0" smtClean="0">
                <a:latin typeface="Arial Narrow" panose="020B0606020202030204" pitchFamily="34" charset="0"/>
              </a:rPr>
              <a:t>ключевых достопримечательностей Республики </a:t>
            </a:r>
            <a:r>
              <a:rPr lang="ru-RU" sz="2600" dirty="0">
                <a:latin typeface="Arial Narrow" panose="020B0606020202030204" pitchFamily="34" charset="0"/>
              </a:rPr>
              <a:t>Татарстан». 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sz="2600" dirty="0">
                <a:latin typeface="Arial Narrow" panose="020B0606020202030204" pitchFamily="34" charset="0"/>
              </a:rPr>
              <a:t>Работает </a:t>
            </a:r>
            <a:r>
              <a:rPr lang="ru-RU" sz="2600" dirty="0" smtClean="0">
                <a:latin typeface="Arial Narrow" panose="020B0606020202030204" pitchFamily="34" charset="0"/>
              </a:rPr>
              <a:t>музей-заповедник</a:t>
            </a:r>
            <a:r>
              <a:rPr lang="en-US" sz="2600" dirty="0" smtClean="0">
                <a:latin typeface="Arial Narrow" panose="020B0606020202030204" pitchFamily="34" charset="0"/>
              </a:rPr>
              <a:t> </a:t>
            </a:r>
            <a:r>
              <a:rPr lang="ru-RU" sz="2600" dirty="0" smtClean="0">
                <a:latin typeface="Arial Narrow" panose="020B0606020202030204" pitchFamily="34" charset="0"/>
              </a:rPr>
              <a:t>«Остров-град </a:t>
            </a:r>
            <a:r>
              <a:rPr lang="ru-RU" sz="2600" dirty="0">
                <a:latin typeface="Arial Narrow" panose="020B0606020202030204" pitchFamily="34" charset="0"/>
              </a:rPr>
              <a:t>Свияжск» </a:t>
            </a:r>
          </a:p>
          <a:p>
            <a:pPr>
              <a:defRPr/>
            </a:pPr>
            <a:endParaRPr lang="ru-RU" sz="2400" dirty="0"/>
          </a:p>
        </p:txBody>
      </p:sp>
      <p:pic>
        <p:nvPicPr>
          <p:cNvPr id="24579" name="Picture 2" descr="C:\Users\Public\Documents\2018\РпП 2018 2\Музей-заповед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571" y="1772816"/>
            <a:ext cx="364097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60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dirty="0" smtClean="0"/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dirty="0" smtClean="0"/>
          </a:p>
        </p:txBody>
      </p:sp>
      <p:pic>
        <p:nvPicPr>
          <p:cNvPr id="25604" name="Picture 2" descr="C:\Users\Public\Documents\2018\РпП 2018 2\sviyazh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93383"/>
            <a:ext cx="6752035" cy="635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28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r>
              <a:rPr lang="ru-RU" sz="28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	</a:t>
            </a:r>
            <a:r>
              <a:rPr lang="ru-RU" altLang="ru-RU" sz="2800" dirty="0"/>
              <a:t>Огромная </a:t>
            </a:r>
            <a:r>
              <a:rPr lang="ru-RU" altLang="ru-RU" sz="2800" u="sng" dirty="0"/>
              <a:t>рука</a:t>
            </a:r>
            <a:r>
              <a:rPr lang="ru-RU" altLang="ru-RU" sz="2800" dirty="0"/>
              <a:t> </a:t>
            </a:r>
            <a:r>
              <a:rPr lang="ru-RU" altLang="ru-RU" sz="2800" u="sng" dirty="0">
                <a:solidFill>
                  <a:srgbClr val="0070C0"/>
                </a:solidFill>
              </a:rPr>
              <a:t>протянулась</a:t>
            </a:r>
            <a:r>
              <a:rPr lang="ru-RU" altLang="ru-RU" sz="2800" dirty="0"/>
              <a:t> с неба </a:t>
            </a:r>
            <a:r>
              <a:rPr lang="ru-RU" altLang="ru-RU" sz="2800" dirty="0">
                <a:solidFill>
                  <a:srgbClr val="0070C0"/>
                </a:solidFill>
                <a:sym typeface="Symbol" pitchFamily="18" charset="2"/>
              </a:rPr>
              <a:t></a:t>
            </a:r>
            <a:r>
              <a:rPr lang="ru-RU" altLang="ru-RU" sz="2800" dirty="0"/>
              <a:t> </a:t>
            </a:r>
            <a:r>
              <a:rPr lang="ru-RU" altLang="ru-RU" sz="2800" b="1" dirty="0">
                <a:solidFill>
                  <a:srgbClr val="0070C0"/>
                </a:solidFill>
              </a:rPr>
              <a:t>и</a:t>
            </a:r>
            <a:r>
              <a:rPr lang="ru-RU" altLang="ru-RU" sz="2800" dirty="0"/>
              <a:t> </a:t>
            </a:r>
            <a:r>
              <a:rPr lang="ru-RU" altLang="ru-RU" sz="2800" u="sng" dirty="0">
                <a:solidFill>
                  <a:srgbClr val="0070C0"/>
                </a:solidFill>
              </a:rPr>
              <a:t>ухватила</a:t>
            </a:r>
            <a:r>
              <a:rPr lang="ru-RU" altLang="ru-RU" sz="2800" dirty="0"/>
              <a:t> Мотылька за волосы.</a:t>
            </a:r>
          </a:p>
          <a:p>
            <a:pPr algn="r"/>
            <a:endParaRPr lang="ru-RU" altLang="ru-RU" sz="2400" dirty="0" smtClean="0"/>
          </a:p>
          <a:p>
            <a:pPr algn="r"/>
            <a:r>
              <a:rPr lang="ru-RU" altLang="ru-RU" sz="2400" dirty="0" smtClean="0"/>
              <a:t>Между </a:t>
            </a:r>
            <a:r>
              <a:rPr lang="ru-RU" altLang="ru-RU" sz="2400" dirty="0"/>
              <a:t>однородными членами предложения, </a:t>
            </a:r>
            <a:br>
              <a:rPr lang="ru-RU" altLang="ru-RU" sz="2400" dirty="0"/>
            </a:br>
            <a:r>
              <a:rPr lang="ru-RU" altLang="ru-RU" sz="2400" dirty="0"/>
              <a:t>связанными одиночным союзом </a:t>
            </a:r>
            <a:r>
              <a:rPr lang="ru-RU" altLang="ru-RU" sz="2400" b="1" i="1" dirty="0"/>
              <a:t>и</a:t>
            </a:r>
            <a:r>
              <a:rPr lang="ru-RU" altLang="ru-RU" sz="2400" dirty="0"/>
              <a:t>, запятая </a:t>
            </a:r>
            <a:r>
              <a:rPr lang="ru-RU" altLang="ru-RU" sz="2400" b="1" dirty="0"/>
              <a:t>не</a:t>
            </a:r>
            <a:r>
              <a:rPr lang="ru-RU" altLang="ru-RU" sz="2400" dirty="0"/>
              <a:t> ставится.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ea typeface="Calibri"/>
                <a:sym typeface="Calibri"/>
              </a:rPr>
              <a:t>	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87671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/>
        </p:nvSpPr>
        <p:spPr>
          <a:xfrm>
            <a:off x="429450" y="2677625"/>
            <a:ext cx="8285100" cy="285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323528" y="3068960"/>
            <a:ext cx="8285100" cy="380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 lang="ru-RU" sz="2400" baseline="30000" dirty="0">
              <a:solidFill>
                <a:srgbClr val="D71F26"/>
              </a:solidFill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Успехов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на Тотальном диктанте – 2018!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496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>
              <a:defRPr/>
            </a:pPr>
            <a:r>
              <a:rPr lang="ru-RU" sz="2800" b="1" dirty="0" smtClean="0"/>
              <a:t>Волны</a:t>
            </a:r>
            <a:r>
              <a:rPr lang="ru-RU" sz="2800" dirty="0"/>
              <a:t>, уже сомкнувшиеся над головой, ра</a:t>
            </a:r>
            <a:r>
              <a:rPr lang="ru-RU" sz="2800" b="1" dirty="0">
                <a:solidFill>
                  <a:srgbClr val="C00000"/>
                </a:solidFill>
              </a:rPr>
              <a:t>сс</a:t>
            </a:r>
            <a:r>
              <a:rPr lang="ru-RU" sz="2800" dirty="0"/>
              <a:t>тупились</a:t>
            </a:r>
            <a:r>
              <a:rPr lang="ru-RU" sz="2800" dirty="0">
                <a:solidFill>
                  <a:srgbClr val="0070C0"/>
                </a:solidFill>
              </a:rPr>
              <a:t>,</a:t>
            </a:r>
            <a:r>
              <a:rPr lang="ru-RU" sz="2800" dirty="0"/>
              <a:t> в глазах опять полыхнул огне</a:t>
            </a:r>
            <a:r>
              <a:rPr lang="ru-RU" sz="2800" b="1" dirty="0">
                <a:solidFill>
                  <a:srgbClr val="C00000"/>
                </a:solidFill>
              </a:rPr>
              <a:t>нн</a:t>
            </a:r>
            <a:r>
              <a:rPr lang="ru-RU" sz="2800" dirty="0"/>
              <a:t>ый шар закатного </a:t>
            </a:r>
            <a:r>
              <a:rPr lang="ru-RU" sz="2800" b="1" dirty="0">
                <a:solidFill>
                  <a:srgbClr val="C00000"/>
                </a:solidFill>
              </a:rPr>
              <a:t>с</a:t>
            </a:r>
            <a:r>
              <a:rPr lang="ru-RU" sz="2800" dirty="0"/>
              <a:t>олнца.</a:t>
            </a:r>
            <a:endParaRPr lang="ru-RU" altLang="ru-RU" sz="2800" dirty="0"/>
          </a:p>
          <a:p>
            <a:pPr marL="985838" algn="r">
              <a:defRPr/>
            </a:pPr>
            <a:endParaRPr lang="ru-RU" sz="2400" dirty="0"/>
          </a:p>
          <a:p>
            <a:pPr marL="985838" algn="r">
              <a:defRPr/>
            </a:pPr>
            <a:r>
              <a:rPr lang="ru-RU" sz="2400" dirty="0"/>
              <a:t>ра</a:t>
            </a:r>
            <a:r>
              <a:rPr lang="ru-RU" sz="2400" b="1" dirty="0">
                <a:solidFill>
                  <a:srgbClr val="C00000"/>
                </a:solidFill>
              </a:rPr>
              <a:t>с</a:t>
            </a:r>
            <a:r>
              <a:rPr lang="ru-RU" sz="2400" dirty="0"/>
              <a:t>-</a:t>
            </a:r>
            <a:r>
              <a:rPr lang="ru-RU" sz="2400" u="sng" dirty="0" err="1"/>
              <a:t>с</a:t>
            </a:r>
            <a:r>
              <a:rPr lang="ru-RU" sz="2400" dirty="0" err="1"/>
              <a:t>тупились</a:t>
            </a:r>
            <a:r>
              <a:rPr lang="ru-RU" sz="2400" dirty="0"/>
              <a:t> </a:t>
            </a:r>
          </a:p>
          <a:p>
            <a:pPr marL="985838" algn="r">
              <a:defRPr/>
            </a:pPr>
            <a:r>
              <a:rPr lang="ru-RU" sz="2400" dirty="0" err="1"/>
              <a:t>огн-</a:t>
            </a:r>
            <a:r>
              <a:rPr lang="ru-RU" sz="2400" b="1" dirty="0" err="1">
                <a:solidFill>
                  <a:srgbClr val="C00000"/>
                </a:solidFill>
              </a:rPr>
              <a:t>енн</a:t>
            </a:r>
            <a:r>
              <a:rPr lang="ru-RU" sz="2400" dirty="0" err="1"/>
              <a:t>-ый</a:t>
            </a:r>
            <a:r>
              <a:rPr lang="ru-RU" sz="2400" dirty="0"/>
              <a:t> </a:t>
            </a:r>
            <a:r>
              <a:rPr lang="en-US" altLang="ru-RU" sz="2400" dirty="0"/>
              <a:t>&gt;</a:t>
            </a:r>
            <a:r>
              <a:rPr lang="ru-RU" altLang="ru-RU" sz="2400" dirty="0"/>
              <a:t> </a:t>
            </a:r>
            <a:r>
              <a:rPr lang="ru-RU" sz="2400" dirty="0"/>
              <a:t>огонь  </a:t>
            </a:r>
            <a:endParaRPr lang="ru-RU" altLang="ru-RU" sz="2400" dirty="0"/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ea typeface="Calibri"/>
                <a:sym typeface="Calibri"/>
              </a:rPr>
              <a:t>	</a:t>
            </a:r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6218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r>
              <a:rPr lang="ru-RU" altLang="ru-RU" sz="2800" b="1" dirty="0" smtClean="0"/>
              <a:t>Волны</a:t>
            </a:r>
            <a:r>
              <a:rPr lang="ru-RU" altLang="ru-RU" sz="2800" dirty="0"/>
              <a:t>, </a:t>
            </a:r>
            <a:r>
              <a:rPr lang="ru-RU" altLang="ru-RU" sz="2800" u="wavy" dirty="0">
                <a:solidFill>
                  <a:srgbClr val="0070C0"/>
                </a:solidFill>
              </a:rPr>
              <a:t>уже сомкнувшиеся над головой</a:t>
            </a:r>
            <a:r>
              <a:rPr lang="ru-RU" altLang="ru-RU" sz="2800" dirty="0"/>
              <a:t>, расступились</a:t>
            </a:r>
            <a:r>
              <a:rPr lang="ru-RU" altLang="ru-RU" sz="2800" dirty="0">
                <a:solidFill>
                  <a:srgbClr val="0070C0"/>
                </a:solidFill>
              </a:rPr>
              <a:t>,</a:t>
            </a:r>
            <a:r>
              <a:rPr lang="ru-RU" altLang="ru-RU" sz="2800" dirty="0"/>
              <a:t> в глазах опять полыхнул огненный шар закатного солнца.</a:t>
            </a:r>
          </a:p>
          <a:p>
            <a:endParaRPr lang="ru-RU" altLang="ru-RU" sz="2400" dirty="0"/>
          </a:p>
          <a:p>
            <a:pPr algn="r"/>
            <a:r>
              <a:rPr lang="ru-RU" altLang="ru-RU" sz="2400" dirty="0"/>
              <a:t>Определение, выраженное причастным оборотом, обособляется, </a:t>
            </a:r>
            <a:r>
              <a:rPr lang="ru-RU" altLang="ru-RU" sz="2400" dirty="0" smtClean="0"/>
              <a:t>так </a:t>
            </a:r>
            <a:r>
              <a:rPr lang="ru-RU" altLang="ru-RU" sz="2400" dirty="0"/>
              <a:t>как стоит </a:t>
            </a:r>
            <a:r>
              <a:rPr lang="ru-RU" altLang="ru-RU" sz="2400" b="1" dirty="0"/>
              <a:t>после</a:t>
            </a:r>
            <a:r>
              <a:rPr lang="ru-RU" altLang="ru-RU" sz="2400" dirty="0"/>
              <a:t> определяемого слова.</a:t>
            </a:r>
          </a:p>
          <a:p>
            <a:endParaRPr lang="ru-RU" sz="24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6218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>
              <a:defRPr/>
            </a:pPr>
            <a:r>
              <a:rPr lang="ru-RU" sz="2800" dirty="0"/>
              <a:t>Мотылек </a:t>
            </a:r>
            <a:r>
              <a:rPr lang="ru-RU" sz="2800" b="1" dirty="0">
                <a:solidFill>
                  <a:srgbClr val="C00000"/>
                </a:solidFill>
              </a:rPr>
              <a:t>всё ещё </a:t>
            </a:r>
            <a:r>
              <a:rPr lang="ru-RU" sz="2800" dirty="0"/>
              <a:t>судорожно ловил ртом воздух впереме</a:t>
            </a:r>
            <a:r>
              <a:rPr lang="ru-RU" sz="2800" b="1" dirty="0">
                <a:solidFill>
                  <a:srgbClr val="C00000"/>
                </a:solidFill>
              </a:rPr>
              <a:t>ж</a:t>
            </a:r>
            <a:r>
              <a:rPr lang="ru-RU" sz="2800" dirty="0"/>
              <a:t>ку с пресной речной водой, а </a:t>
            </a:r>
            <a:r>
              <a:rPr lang="ru-RU" sz="2800" b="1" dirty="0">
                <a:solidFill>
                  <a:srgbClr val="C00000"/>
                </a:solidFill>
              </a:rPr>
              <a:t>не</a:t>
            </a:r>
            <a:r>
              <a:rPr lang="ru-RU" sz="2800" dirty="0"/>
              <a:t>ведомая сила уже тащила его – не в облачную высь, как пок</a:t>
            </a:r>
            <a:r>
              <a:rPr lang="ru-RU" sz="2800" b="1" dirty="0">
                <a:solidFill>
                  <a:srgbClr val="C00000"/>
                </a:solidFill>
              </a:rPr>
              <a:t>а</a:t>
            </a:r>
            <a:r>
              <a:rPr lang="ru-RU" sz="2800" dirty="0"/>
              <a:t>залось в первый миг, а на палубу </a:t>
            </a:r>
            <a:r>
              <a:rPr lang="ru-RU" sz="2800" b="1" dirty="0">
                <a:solidFill>
                  <a:srgbClr val="C00000"/>
                </a:solidFill>
              </a:rPr>
              <a:t>не</a:t>
            </a:r>
            <a:r>
              <a:rPr lang="ru-RU" sz="2800" dirty="0"/>
              <a:t>большого рыбацкого к</a:t>
            </a:r>
            <a:r>
              <a:rPr lang="ru-RU" sz="2800" b="1" dirty="0">
                <a:solidFill>
                  <a:srgbClr val="C00000"/>
                </a:solidFill>
              </a:rPr>
              <a:t>а</a:t>
            </a:r>
            <a:r>
              <a:rPr lang="ru-RU" sz="2800" dirty="0"/>
              <a:t>терка.</a:t>
            </a:r>
            <a:endParaRPr lang="ru-RU" altLang="ru-RU" sz="2800" dirty="0"/>
          </a:p>
          <a:p>
            <a:pPr marL="985838" algn="r">
              <a:spcBef>
                <a:spcPts val="1200"/>
              </a:spcBef>
              <a:defRPr/>
            </a:pPr>
            <a:r>
              <a:rPr lang="ru-RU" sz="2400" dirty="0"/>
              <a:t>впереме</a:t>
            </a:r>
            <a:r>
              <a:rPr lang="ru-RU" sz="2400" b="1" dirty="0">
                <a:solidFill>
                  <a:srgbClr val="C00000"/>
                </a:solidFill>
              </a:rPr>
              <a:t>ж</a:t>
            </a:r>
            <a:r>
              <a:rPr lang="ru-RU" sz="2400" dirty="0"/>
              <a:t>ку </a:t>
            </a:r>
            <a:r>
              <a:rPr lang="en-US" altLang="ru-RU" sz="2400" dirty="0"/>
              <a:t>&gt;</a:t>
            </a:r>
            <a:r>
              <a:rPr lang="ru-RU" altLang="ru-RU" sz="2400" dirty="0"/>
              <a:t> переме</a:t>
            </a:r>
            <a:r>
              <a:rPr lang="ru-RU" altLang="ru-RU" sz="2400" b="1" dirty="0">
                <a:solidFill>
                  <a:srgbClr val="C00000"/>
                </a:solidFill>
              </a:rPr>
              <a:t>ж</a:t>
            </a:r>
            <a:r>
              <a:rPr lang="ru-RU" altLang="ru-RU" sz="2400" dirty="0"/>
              <a:t>аться</a:t>
            </a:r>
          </a:p>
          <a:p>
            <a:pPr marL="985838" algn="r">
              <a:spcBef>
                <a:spcPts val="1200"/>
              </a:spcBef>
              <a:defRPr/>
            </a:pPr>
            <a:r>
              <a:rPr lang="ru-RU" sz="2400" dirty="0" smtClean="0"/>
              <a:t>(сравним: впереме</a:t>
            </a:r>
            <a:r>
              <a:rPr lang="ru-RU" sz="2400" b="1" dirty="0" smtClean="0">
                <a:solidFill>
                  <a:srgbClr val="C00000"/>
                </a:solidFill>
              </a:rPr>
              <a:t>ш</a:t>
            </a:r>
            <a:r>
              <a:rPr lang="ru-RU" sz="2400" dirty="0" smtClean="0"/>
              <a:t>ку </a:t>
            </a:r>
            <a:r>
              <a:rPr lang="en-US" altLang="ru-RU" sz="2400" dirty="0"/>
              <a:t>&gt;</a:t>
            </a:r>
            <a:r>
              <a:rPr lang="ru-RU" altLang="ru-RU" sz="2400" dirty="0"/>
              <a:t> переме</a:t>
            </a:r>
            <a:r>
              <a:rPr lang="ru-RU" altLang="ru-RU" sz="2400" b="1" dirty="0">
                <a:solidFill>
                  <a:srgbClr val="C00000"/>
                </a:solidFill>
              </a:rPr>
              <a:t>ш</a:t>
            </a:r>
            <a:r>
              <a:rPr lang="ru-RU" altLang="ru-RU" sz="2400" dirty="0"/>
              <a:t>иваться)</a:t>
            </a:r>
          </a:p>
          <a:p>
            <a:pPr marL="985838" algn="r">
              <a:spcBef>
                <a:spcPts val="1200"/>
              </a:spcBef>
              <a:defRPr/>
            </a:pPr>
            <a:r>
              <a:rPr lang="ru-RU" sz="2400" b="1" dirty="0">
                <a:solidFill>
                  <a:srgbClr val="C00000"/>
                </a:solidFill>
              </a:rPr>
              <a:t>не</a:t>
            </a:r>
            <a:r>
              <a:rPr lang="ru-RU" sz="2400" dirty="0"/>
              <a:t>ведомая </a:t>
            </a:r>
            <a:r>
              <a:rPr lang="ru-RU" altLang="ru-RU" sz="2400" dirty="0"/>
              <a:t>– загадочная (синоним без </a:t>
            </a:r>
            <a:r>
              <a:rPr lang="ru-RU" altLang="ru-RU" sz="2400" i="1" dirty="0" err="1"/>
              <a:t>не-</a:t>
            </a:r>
            <a:r>
              <a:rPr lang="ru-RU" altLang="ru-RU" sz="2400" dirty="0"/>
              <a:t>)</a:t>
            </a:r>
          </a:p>
          <a:p>
            <a:pPr marL="985838" algn="r">
              <a:spcBef>
                <a:spcPts val="1200"/>
              </a:spcBef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не</a:t>
            </a:r>
            <a:r>
              <a:rPr lang="ru-RU" sz="2400" dirty="0" smtClean="0"/>
              <a:t>большого </a:t>
            </a:r>
            <a:r>
              <a:rPr lang="ru-RU" altLang="ru-RU" sz="2400" dirty="0"/>
              <a:t>– маленького (синоним без </a:t>
            </a:r>
            <a:r>
              <a:rPr lang="ru-RU" altLang="ru-RU" sz="2400" i="1" dirty="0" err="1"/>
              <a:t>не-</a:t>
            </a:r>
            <a:r>
              <a:rPr lang="ru-RU" altLang="ru-RU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66218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lvl="0">
              <a:defRPr/>
            </a:pPr>
            <a:r>
              <a:rPr lang="ru-RU" sz="2800" dirty="0" smtClean="0">
                <a:solidFill>
                  <a:schemeClr val="tx1"/>
                </a:solidFill>
                <a:ea typeface="Calibri"/>
                <a:sym typeface="Calibri"/>
              </a:rPr>
              <a:t>Мотылек всё ещё 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судорожно ловил ртом воздух вперемежку с </a:t>
            </a:r>
            <a:r>
              <a:rPr lang="ru-RU" sz="2800" dirty="0">
                <a:solidFill>
                  <a:srgbClr val="0070C0"/>
                </a:solidFill>
                <a:ea typeface="Calibri"/>
                <a:sym typeface="Calibri"/>
              </a:rPr>
              <a:t>пресной речной 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водой</a:t>
            </a:r>
            <a:r>
              <a:rPr lang="ru-RU" sz="2800" b="1" dirty="0">
                <a:solidFill>
                  <a:srgbClr val="0070C0"/>
                </a:solidFill>
                <a:ea typeface="Calibri"/>
                <a:sym typeface="Calibri"/>
              </a:rPr>
              <a:t>,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 а неведомая сила уже тащила его 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[</a:t>
            </a:r>
            <a:r>
              <a:rPr lang="ru-RU" sz="2800" b="1" dirty="0">
                <a:solidFill>
                  <a:srgbClr val="0070C0"/>
                </a:solidFill>
                <a:ea typeface="Calibri"/>
                <a:sym typeface="Calibri"/>
              </a:rPr>
              <a:t> – / ( 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]</a:t>
            </a:r>
            <a:r>
              <a:rPr lang="ru-RU" sz="2800" b="1" dirty="0">
                <a:solidFill>
                  <a:srgbClr val="0070C0"/>
                </a:solidFill>
                <a:ea typeface="Calibri"/>
                <a:sym typeface="Calibri"/>
              </a:rPr>
              <a:t> 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не в облачную высь</a:t>
            </a:r>
            <a:r>
              <a:rPr lang="ru-RU" sz="2800" dirty="0">
                <a:solidFill>
                  <a:srgbClr val="0070C0"/>
                </a:solidFill>
                <a:ea typeface="Calibri"/>
                <a:sym typeface="Calibri"/>
              </a:rPr>
              <a:t>,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 </a:t>
            </a:r>
            <a:r>
              <a:rPr lang="ru-RU" sz="2800" dirty="0">
                <a:solidFill>
                  <a:srgbClr val="0070C0"/>
                </a:solidFill>
                <a:ea typeface="Calibri"/>
                <a:sym typeface="Calibri"/>
              </a:rPr>
              <a:t>как показалось в первый миг,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 а на палубу </a:t>
            </a:r>
            <a:r>
              <a:rPr lang="ru-RU" sz="2800" dirty="0">
                <a:solidFill>
                  <a:srgbClr val="0070C0"/>
                </a:solidFill>
                <a:ea typeface="Calibri"/>
                <a:sym typeface="Calibri"/>
              </a:rPr>
              <a:t>небольшого рыбацкого 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катерка 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[ø </a:t>
            </a:r>
            <a:r>
              <a:rPr lang="ru-RU" sz="2800" b="1" dirty="0">
                <a:solidFill>
                  <a:srgbClr val="0070C0"/>
                </a:solidFill>
                <a:ea typeface="Calibri"/>
                <a:sym typeface="Calibri"/>
              </a:rPr>
              <a:t>/ ) </a:t>
            </a:r>
            <a:r>
              <a:rPr lang="en-US" sz="2800" b="1" dirty="0">
                <a:solidFill>
                  <a:srgbClr val="0070C0"/>
                </a:solidFill>
                <a:ea typeface="Calibri"/>
                <a:sym typeface="Calibri"/>
              </a:rPr>
              <a:t>]</a:t>
            </a:r>
            <a:r>
              <a:rPr lang="ru-RU" sz="2800" dirty="0">
                <a:solidFill>
                  <a:schemeClr val="tx1"/>
                </a:solidFill>
                <a:ea typeface="Calibri"/>
                <a:sym typeface="Calibri"/>
              </a:rPr>
              <a:t>. </a:t>
            </a:r>
            <a:endParaRPr lang="ru-RU" sz="2800" i="1" dirty="0">
              <a:solidFill>
                <a:schemeClr val="tx1"/>
              </a:solidFill>
              <a:ea typeface="Calibri"/>
              <a:sym typeface="Calibri"/>
            </a:endParaRPr>
          </a:p>
          <a:p>
            <a:pPr>
              <a:defRPr/>
            </a:pP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4266069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indent="541338">
              <a:defRPr/>
            </a:pPr>
            <a:r>
              <a:rPr lang="ru-RU" sz="2800" dirty="0"/>
              <a:t>Рыбаки молча изучали выловле</a:t>
            </a:r>
            <a:r>
              <a:rPr lang="ru-RU" sz="2800" b="1" dirty="0">
                <a:solidFill>
                  <a:srgbClr val="C00000"/>
                </a:solidFill>
              </a:rPr>
              <a:t>нн</a:t>
            </a:r>
            <a:r>
              <a:rPr lang="ru-RU" sz="2800" dirty="0"/>
              <a:t>ого из реки мальчишку скво</a:t>
            </a:r>
            <a:r>
              <a:rPr lang="ru-RU" sz="2800" b="1" dirty="0">
                <a:solidFill>
                  <a:srgbClr val="C00000"/>
                </a:solidFill>
              </a:rPr>
              <a:t>з</a:t>
            </a:r>
            <a:r>
              <a:rPr lang="ru-RU" sz="2800" dirty="0"/>
              <a:t>ь щ</a:t>
            </a:r>
            <a:r>
              <a:rPr lang="ru-RU" sz="2800" b="1" dirty="0">
                <a:solidFill>
                  <a:srgbClr val="C00000"/>
                </a:solidFill>
              </a:rPr>
              <a:t>ё</a:t>
            </a:r>
            <a:r>
              <a:rPr lang="ru-RU" sz="2800" dirty="0"/>
              <a:t>лочки пр</a:t>
            </a:r>
            <a:r>
              <a:rPr lang="ru-RU" sz="2800" b="1" dirty="0">
                <a:solidFill>
                  <a:srgbClr val="C00000"/>
                </a:solidFill>
              </a:rPr>
              <a:t>и</a:t>
            </a:r>
            <a:r>
              <a:rPr lang="ru-RU" sz="2800" dirty="0"/>
              <a:t>щуре</a:t>
            </a:r>
            <a:r>
              <a:rPr lang="ru-RU" sz="2800" b="1" dirty="0">
                <a:solidFill>
                  <a:srgbClr val="C00000"/>
                </a:solidFill>
              </a:rPr>
              <a:t>нн</a:t>
            </a:r>
            <a:r>
              <a:rPr lang="ru-RU" sz="2800" dirty="0"/>
              <a:t>ых глаз. </a:t>
            </a:r>
          </a:p>
          <a:p>
            <a:pPr>
              <a:defRPr/>
            </a:pPr>
            <a:r>
              <a:rPr lang="ru-RU" sz="2800" dirty="0"/>
              <a:t>Один стоял на носу у штурвала, второй сидел на корме, возле пр</a:t>
            </a:r>
            <a:r>
              <a:rPr lang="ru-RU" sz="2800" dirty="0">
                <a:solidFill>
                  <a:srgbClr val="D71F26"/>
                </a:solidFill>
              </a:rPr>
              <a:t>и</a:t>
            </a:r>
            <a:r>
              <a:rPr lang="ru-RU" sz="2800" dirty="0"/>
              <a:t>глуше</a:t>
            </a:r>
            <a:r>
              <a:rPr lang="ru-RU" sz="2800" b="1" dirty="0">
                <a:solidFill>
                  <a:srgbClr val="C00000"/>
                </a:solidFill>
              </a:rPr>
              <a:t>нн</a:t>
            </a:r>
            <a:r>
              <a:rPr lang="ru-RU" sz="2800" dirty="0"/>
              <a:t>ого несколько секунд назад мотора, от которого шел син</a:t>
            </a:r>
            <a:r>
              <a:rPr lang="ru-RU" sz="2800" b="1" dirty="0">
                <a:solidFill>
                  <a:srgbClr val="C00000"/>
                </a:solidFill>
              </a:rPr>
              <a:t>е</a:t>
            </a:r>
            <a:r>
              <a:rPr lang="ru-RU" sz="2800" dirty="0"/>
              <a:t>ватый дымок. </a:t>
            </a:r>
          </a:p>
          <a:p>
            <a:pPr marL="1258888" algn="r">
              <a:spcBef>
                <a:spcPts val="600"/>
              </a:spcBef>
              <a:defRPr/>
            </a:pPr>
            <a:endParaRPr lang="ru-RU" altLang="ru-RU" sz="2400" dirty="0" smtClean="0"/>
          </a:p>
          <a:p>
            <a:pPr marL="1258888" algn="r">
              <a:spcBef>
                <a:spcPts val="600"/>
              </a:spcBef>
              <a:defRPr/>
            </a:pPr>
            <a:r>
              <a:rPr lang="ru-RU" altLang="ru-RU" sz="2400" dirty="0" smtClean="0"/>
              <a:t>выловле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нн</a:t>
            </a:r>
            <a:r>
              <a:rPr lang="ru-RU" altLang="ru-RU" sz="2400" dirty="0" smtClean="0"/>
              <a:t>ого</a:t>
            </a:r>
            <a:r>
              <a:rPr lang="ru-RU" altLang="ru-RU" sz="2400" dirty="0"/>
              <a:t>, </a:t>
            </a:r>
            <a:r>
              <a:rPr lang="ru-RU" sz="2400" dirty="0"/>
              <a:t>прищуре</a:t>
            </a:r>
            <a:r>
              <a:rPr lang="ru-RU" sz="2400" b="1" dirty="0">
                <a:solidFill>
                  <a:srgbClr val="C00000"/>
                </a:solidFill>
              </a:rPr>
              <a:t>нн</a:t>
            </a:r>
            <a:r>
              <a:rPr lang="ru-RU" sz="2400" dirty="0"/>
              <a:t>ых, приглуше</a:t>
            </a:r>
            <a:r>
              <a:rPr lang="ru-RU" sz="2400" b="1" dirty="0">
                <a:solidFill>
                  <a:srgbClr val="C00000"/>
                </a:solidFill>
              </a:rPr>
              <a:t>нн</a:t>
            </a:r>
            <a:r>
              <a:rPr lang="ru-RU" sz="2400" dirty="0"/>
              <a:t>ого </a:t>
            </a:r>
            <a:r>
              <a:rPr lang="en-US" altLang="ru-RU" sz="2400" dirty="0"/>
              <a:t>&lt; </a:t>
            </a:r>
            <a:r>
              <a:rPr lang="ru-RU" altLang="ru-RU" sz="2400" dirty="0"/>
              <a:t>выловить, прищурить, приглушить (что сделать? глаголы </a:t>
            </a:r>
            <a:r>
              <a:rPr lang="ru-RU" altLang="ru-RU" sz="2400" b="1" dirty="0"/>
              <a:t>совершенного</a:t>
            </a:r>
            <a:r>
              <a:rPr lang="ru-RU" altLang="ru-RU" sz="2400" dirty="0"/>
              <a:t> вида)</a:t>
            </a:r>
          </a:p>
          <a:p>
            <a:pPr marL="1258888" algn="r">
              <a:spcBef>
                <a:spcPts val="600"/>
              </a:spcBef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пр</a:t>
            </a:r>
            <a:r>
              <a:rPr lang="ru-RU" altLang="ru-RU" sz="2400" b="1" u="sng" dirty="0" smtClean="0">
                <a:solidFill>
                  <a:srgbClr val="C00000"/>
                </a:solidFill>
              </a:rPr>
              <a:t>и</a:t>
            </a:r>
            <a:r>
              <a:rPr lang="ru-RU" altLang="ru-RU" sz="2400" dirty="0" smtClean="0"/>
              <a:t>щурить</a:t>
            </a:r>
            <a:r>
              <a:rPr lang="ru-RU" altLang="ru-RU" sz="2400" dirty="0"/>
              <a:t>, </a:t>
            </a:r>
            <a:r>
              <a:rPr lang="ru-RU" altLang="ru-RU" sz="2400" b="1" dirty="0">
                <a:solidFill>
                  <a:srgbClr val="C00000"/>
                </a:solidFill>
              </a:rPr>
              <a:t>пр</a:t>
            </a:r>
            <a:r>
              <a:rPr lang="ru-RU" altLang="ru-RU" sz="2400" b="1" u="sng" dirty="0">
                <a:solidFill>
                  <a:srgbClr val="C00000"/>
                </a:solidFill>
              </a:rPr>
              <a:t>и</a:t>
            </a:r>
            <a:r>
              <a:rPr lang="ru-RU" altLang="ru-RU" sz="2400" dirty="0"/>
              <a:t>глушить – неполнота действия</a:t>
            </a:r>
          </a:p>
        </p:txBody>
      </p:sp>
    </p:spTree>
    <p:extLst>
      <p:ext uri="{BB962C8B-B14F-4D97-AF65-F5344CB8AC3E}">
        <p14:creationId xmlns:p14="http://schemas.microsoft.com/office/powerpoint/2010/main" val="4266069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>
              <a:defRPr/>
            </a:pPr>
            <a:r>
              <a:rPr lang="ru-RU" sz="2800" dirty="0"/>
              <a:t>Один стоял на носу </a:t>
            </a:r>
            <a:r>
              <a:rPr lang="en-US" altLang="ru-RU" sz="2800" dirty="0">
                <a:solidFill>
                  <a:srgbClr val="0070C0"/>
                </a:solidFill>
              </a:rPr>
              <a:t>[ </a:t>
            </a:r>
            <a:r>
              <a:rPr lang="ru-RU" altLang="ru-RU" sz="2800" b="1" dirty="0">
                <a:solidFill>
                  <a:srgbClr val="0070C0"/>
                </a:solidFill>
              </a:rPr>
              <a:t>,</a:t>
            </a:r>
            <a:r>
              <a:rPr lang="en-US" altLang="ru-RU" sz="2800" b="1" dirty="0">
                <a:solidFill>
                  <a:srgbClr val="0070C0"/>
                </a:solidFill>
              </a:rPr>
              <a:t> </a:t>
            </a:r>
            <a:r>
              <a:rPr lang="en-US" altLang="ru-RU" sz="2800" dirty="0">
                <a:solidFill>
                  <a:srgbClr val="0070C0"/>
                </a:solidFill>
              </a:rPr>
              <a:t>/</a:t>
            </a:r>
            <a:r>
              <a:rPr lang="en-US" altLang="ru-RU" sz="2800" b="1" dirty="0">
                <a:solidFill>
                  <a:srgbClr val="0070C0"/>
                </a:solidFill>
              </a:rPr>
              <a:t> </a:t>
            </a:r>
            <a:r>
              <a:rPr lang="en-US" altLang="ru-RU" sz="2800" b="1" dirty="0">
                <a:solidFill>
                  <a:srgbClr val="0070C0"/>
                </a:solidFill>
                <a:sym typeface="Symbol" pitchFamily="18" charset="2"/>
              </a:rPr>
              <a:t> </a:t>
            </a:r>
            <a:r>
              <a:rPr lang="en-US" altLang="ru-RU" sz="2800" dirty="0">
                <a:solidFill>
                  <a:srgbClr val="0070C0"/>
                </a:solidFill>
                <a:sym typeface="Symbol" pitchFamily="18" charset="2"/>
              </a:rPr>
              <a:t>]</a:t>
            </a:r>
            <a:r>
              <a:rPr lang="ru-RU" altLang="ru-RU" sz="2800" dirty="0">
                <a:solidFill>
                  <a:srgbClr val="0070C0"/>
                </a:solidFill>
              </a:rPr>
              <a:t> </a:t>
            </a:r>
            <a:r>
              <a:rPr lang="ru-RU" sz="2800" dirty="0"/>
              <a:t>у штурвала</a:t>
            </a:r>
            <a:r>
              <a:rPr lang="ru-RU" sz="2800" dirty="0">
                <a:solidFill>
                  <a:srgbClr val="0070C0"/>
                </a:solidFill>
              </a:rPr>
              <a:t>,</a:t>
            </a:r>
            <a:r>
              <a:rPr lang="ru-RU" sz="2800" dirty="0"/>
              <a:t> второй сидел на корме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en-US" altLang="ru-RU" sz="2800" dirty="0">
                <a:solidFill>
                  <a:srgbClr val="0070C0"/>
                </a:solidFill>
              </a:rPr>
              <a:t>[ </a:t>
            </a:r>
            <a:r>
              <a:rPr lang="ru-RU" altLang="ru-RU" sz="2800" b="1" dirty="0">
                <a:solidFill>
                  <a:srgbClr val="0070C0"/>
                </a:solidFill>
              </a:rPr>
              <a:t>,</a:t>
            </a:r>
            <a:r>
              <a:rPr lang="en-US" altLang="ru-RU" sz="2800" b="1" dirty="0">
                <a:solidFill>
                  <a:srgbClr val="0070C0"/>
                </a:solidFill>
              </a:rPr>
              <a:t> </a:t>
            </a:r>
            <a:r>
              <a:rPr lang="en-US" altLang="ru-RU" sz="2800" dirty="0">
                <a:solidFill>
                  <a:srgbClr val="0070C0"/>
                </a:solidFill>
              </a:rPr>
              <a:t>/</a:t>
            </a:r>
            <a:r>
              <a:rPr lang="en-US" altLang="ru-RU" sz="2800" b="1" dirty="0">
                <a:solidFill>
                  <a:srgbClr val="0070C0"/>
                </a:solidFill>
              </a:rPr>
              <a:t> </a:t>
            </a:r>
            <a:r>
              <a:rPr lang="en-US" altLang="ru-RU" sz="2800" b="1" dirty="0">
                <a:solidFill>
                  <a:srgbClr val="0070C0"/>
                </a:solidFill>
                <a:sym typeface="Symbol" pitchFamily="18" charset="2"/>
              </a:rPr>
              <a:t> </a:t>
            </a:r>
            <a:r>
              <a:rPr lang="en-US" altLang="ru-RU" sz="2800" dirty="0">
                <a:solidFill>
                  <a:srgbClr val="0070C0"/>
                </a:solidFill>
                <a:sym typeface="Symbol" pitchFamily="18" charset="2"/>
              </a:rPr>
              <a:t>]</a:t>
            </a:r>
            <a:r>
              <a:rPr lang="ru-RU" sz="2800" dirty="0"/>
              <a:t> возле </a:t>
            </a:r>
            <a:r>
              <a:rPr lang="ru-RU" sz="2800" u="wavy" dirty="0">
                <a:solidFill>
                  <a:srgbClr val="0070C0"/>
                </a:solidFill>
              </a:rPr>
              <a:t>приглушенного несколько секунд назад</a:t>
            </a:r>
            <a:r>
              <a:rPr lang="ru-RU" sz="2800" dirty="0"/>
              <a:t> мотора</a:t>
            </a:r>
            <a:r>
              <a:rPr lang="ru-RU" sz="2800" dirty="0">
                <a:solidFill>
                  <a:srgbClr val="0070C0"/>
                </a:solidFill>
              </a:rPr>
              <a:t>,</a:t>
            </a:r>
            <a:r>
              <a:rPr lang="ru-RU" sz="2800" dirty="0"/>
              <a:t> от которого шел синеватый дымок. </a:t>
            </a:r>
          </a:p>
          <a:p>
            <a:pPr>
              <a:defRPr/>
            </a:pP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4266069933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5082</TotalTime>
  <Words>1296</Words>
  <Application>Microsoft Office PowerPoint</Application>
  <PresentationFormat>Экран (4:3)</PresentationFormat>
  <Paragraphs>171</Paragraphs>
  <Slides>30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Ребковец</dc:creator>
  <cp:lastModifiedBy>-</cp:lastModifiedBy>
  <cp:revision>138</cp:revision>
  <dcterms:modified xsi:type="dcterms:W3CDTF">2018-02-26T20:30:21Z</dcterms:modified>
</cp:coreProperties>
</file>