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6" r:id="rId3"/>
    <p:sldId id="426" r:id="rId4"/>
    <p:sldId id="327" r:id="rId5"/>
    <p:sldId id="399" r:id="rId6"/>
    <p:sldId id="427" r:id="rId7"/>
    <p:sldId id="428" r:id="rId8"/>
    <p:sldId id="429" r:id="rId9"/>
    <p:sldId id="430" r:id="rId10"/>
    <p:sldId id="324" r:id="rId11"/>
    <p:sldId id="27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ена" initials="Л" lastIdx="2" clrIdx="0">
    <p:extLst>
      <p:ext uri="{19B8F6BF-5375-455C-9EA6-DF929625EA0E}">
        <p15:presenceInfo xmlns:p15="http://schemas.microsoft.com/office/powerpoint/2012/main" userId="Ле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F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BAE41-593B-4470-A6C5-23D35C85DC8B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5709D-A605-4A03-A270-0570B93D9D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9569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4537622"/>
      </p:ext>
    </p:extLst>
  </p:cSld>
  <p:clrMap bg1="lt1" tx1="dk1" bg2="dk2" tx2="lt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Trebuchet MS 48 полужирный</a:t>
            </a:r>
          </a:p>
        </p:txBody>
      </p:sp>
    </p:spTree>
    <p:extLst>
      <p:ext uri="{BB962C8B-B14F-4D97-AF65-F5344CB8AC3E}">
        <p14:creationId xmlns:p14="http://schemas.microsoft.com/office/powerpoint/2010/main" val="301146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5751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6555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2616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55887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31443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 dirty="0" err="1">
                <a:solidFill>
                  <a:schemeClr val="dk1"/>
                </a:solidFill>
              </a:rPr>
              <a:t>Заголовок</a:t>
            </a:r>
            <a:r>
              <a:rPr lang="en-US" sz="1100" dirty="0">
                <a:solidFill>
                  <a:schemeClr val="dk1"/>
                </a:solidFill>
              </a:rPr>
              <a:t> — Trebuchet MS 24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r>
              <a:rPr lang="en-US" sz="1100" dirty="0">
                <a:solidFill>
                  <a:schemeClr val="dk1"/>
                </a:solidFill>
              </a:rPr>
              <a:t> #D71F26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 sz="1100" dirty="0" err="1">
                <a:solidFill>
                  <a:schemeClr val="dk1"/>
                </a:solidFill>
              </a:rPr>
              <a:t>Подзаголовок</a:t>
            </a:r>
            <a:r>
              <a:rPr lang="en-US" sz="1100" dirty="0">
                <a:solidFill>
                  <a:schemeClr val="dk1"/>
                </a:solidFill>
              </a:rPr>
              <a:t> —  Trebuchet MS 18 </a:t>
            </a:r>
            <a:r>
              <a:rPr lang="en-US" sz="1100" dirty="0" err="1">
                <a:solidFill>
                  <a:schemeClr val="dk1"/>
                </a:solidFill>
              </a:rPr>
              <a:t>полужирный</a:t>
            </a:r>
            <a:br>
              <a:rPr lang="en-US" sz="1100" dirty="0">
                <a:solidFill>
                  <a:schemeClr val="dk1"/>
                </a:solidFill>
              </a:rPr>
            </a:br>
            <a:r>
              <a:rPr lang="en-US" sz="1100" dirty="0" err="1">
                <a:solidFill>
                  <a:schemeClr val="dk1"/>
                </a:solidFill>
              </a:rPr>
              <a:t>Текст</a:t>
            </a:r>
            <a:r>
              <a:rPr lang="en-US" sz="1100" dirty="0">
                <a:solidFill>
                  <a:schemeClr val="dk1"/>
                </a:solidFill>
              </a:rPr>
              <a:t> — Trebuchet MS 14</a:t>
            </a: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4414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771800" y="2780927"/>
            <a:ext cx="5830416" cy="1296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2771800" y="4293096"/>
            <a:ext cx="5832648" cy="1417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1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1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37730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37730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rgbClr val="C00000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Calibri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Calibri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ъект с подписью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499992" y="1340767"/>
            <a:ext cx="4186808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67543" y="1340767"/>
            <a:ext cx="3970784" cy="4320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rgbClr val="C00000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Calibri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исунок с подписью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pic" idx="2"/>
          </p:nvPr>
        </p:nvSpPr>
        <p:spPr>
          <a:xfrm>
            <a:off x="683568" y="1196751"/>
            <a:ext cx="7992887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rgbClr val="C00000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3779912" y="116631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 rot="5400000">
            <a:off x="2674132" y="-505780"/>
            <a:ext cx="4104456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707903" y="332656"/>
            <a:ext cx="5122911" cy="778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buClr>
                <a:srgbClr val="C00000"/>
              </a:buClr>
              <a:buFont typeface="Calibri"/>
              <a:buNone/>
              <a:defRPr sz="2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1560" y="1556791"/>
            <a:ext cx="8229600" cy="4104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rgbClr val="C00000"/>
              </a:buClr>
              <a:buSzPct val="100000"/>
              <a:buFont typeface="Noto Sans Symbols"/>
              <a:buChar char="▪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Calibri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611560" y="6309319"/>
            <a:ext cx="1944216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/>
        </p:nvSpPr>
        <p:spPr>
          <a:xfrm>
            <a:off x="429450" y="1700808"/>
            <a:ext cx="8285100" cy="48965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lnSpc>
                <a:spcPct val="80000"/>
              </a:lnSpc>
            </a:pPr>
            <a:endParaRPr lang="ru-RU" sz="4000" b="1" dirty="0">
              <a:ea typeface="Trebuchet MS"/>
            </a:endParaRPr>
          </a:p>
          <a:p>
            <a:pPr lvl="0" algn="ctr"/>
            <a:r>
              <a:rPr lang="ru-RU" sz="3600" b="1" dirty="0">
                <a:ea typeface="Trebuchet MS"/>
              </a:rPr>
              <a:t>ПУНКТУАЦИЯ ПРИ ОДНОРОДНЫХ И НЕОДНОРОДНЫХ ОПРЕДЕЛЕНИЯХ</a:t>
            </a:r>
            <a:endParaRPr lang="en-US" sz="36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09186A-A543-4C1A-BB8F-01DECAA04393}"/>
              </a:ext>
            </a:extLst>
          </p:cNvPr>
          <p:cNvSpPr/>
          <p:nvPr/>
        </p:nvSpPr>
        <p:spPr>
          <a:xfrm>
            <a:off x="1259632" y="1703011"/>
            <a:ext cx="6624736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ea typeface="Trebuchet MS"/>
              </a:rPr>
              <a:t>Готовимся к</a:t>
            </a: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rgbClr val="D71F26"/>
                </a:solidFill>
                <a:latin typeface="Trebuchet MS"/>
                <a:ea typeface="Trebuchet MS"/>
                <a:cs typeface="Trebuchet MS"/>
                <a:sym typeface="Trebuchet MS"/>
              </a:rPr>
              <a:t>Тотальному диктанту – 2018</a:t>
            </a:r>
          </a:p>
          <a:p>
            <a:pPr lvl="0" algn="ctr">
              <a:lnSpc>
                <a:spcPct val="80000"/>
              </a:lnSpc>
            </a:pPr>
            <a:endParaRPr lang="ru-RU" sz="2800" b="1" dirty="0">
              <a:solidFill>
                <a:srgbClr val="D71F2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>
              <a:lnSpc>
                <a:spcPct val="80000"/>
              </a:lnSpc>
            </a:pPr>
            <a:r>
              <a:rPr lang="ru-RU" sz="2800" b="1" dirty="0">
                <a:solidFill>
                  <a:schemeClr val="tx1"/>
                </a:solidFill>
                <a:latin typeface="Trebuchet MS"/>
                <a:ea typeface="Trebuchet MS"/>
                <a:cs typeface="Trebuchet MS"/>
                <a:sym typeface="Trebuchet MS"/>
              </a:rPr>
              <a:t>Занятие 2</a:t>
            </a:r>
          </a:p>
          <a:p>
            <a:pPr lvl="0" algn="ctr">
              <a:lnSpc>
                <a:spcPct val="80000"/>
              </a:lnSpc>
            </a:pPr>
            <a:endParaRPr lang="ru-RU" sz="2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16225"/>
            <a:ext cx="8363272" cy="3773015"/>
          </a:xfrm>
        </p:spPr>
        <p:txBody>
          <a:bodyPr/>
          <a:lstStyle/>
          <a:p>
            <a:pPr marL="177800" lvl="0" indent="0" algn="just">
              <a:buNone/>
            </a:pPr>
            <a:r>
              <a:rPr lang="ru-RU" sz="2400" b="1" dirty="0"/>
              <a:t>Справочные пособия, которые будут вам полезны:</a:t>
            </a:r>
          </a:p>
          <a:p>
            <a:pPr lvl="0" algn="just"/>
            <a:endParaRPr lang="ru-RU" sz="2400" dirty="0"/>
          </a:p>
          <a:p>
            <a:pPr marL="692150" lvl="0" indent="-514350" algn="just">
              <a:buAutoNum type="arabicPeriod"/>
            </a:pPr>
            <a:r>
              <a:rPr lang="ru-RU" sz="2400" dirty="0"/>
              <a:t>Правила русской орфографии и пунктуации: Полный академический справочник / Под ред. В. В. Лопатина. М.: АСТ-ПРЕСС КНИГА, 2011. </a:t>
            </a:r>
          </a:p>
          <a:p>
            <a:pPr marL="692150" lvl="0" indent="-514350" algn="just">
              <a:buAutoNum type="arabicPeriod"/>
            </a:pPr>
            <a:r>
              <a:rPr lang="ru-RU" sz="2400" dirty="0"/>
              <a:t>Пахомов В. М., Свинцов В. В., Филатова И. В. Трудные случаи русской пунктуации. Словарь-справочник. М.: </a:t>
            </a:r>
            <a:r>
              <a:rPr lang="ru-RU" sz="2400" dirty="0" err="1"/>
              <a:t>Эксмо</a:t>
            </a:r>
            <a:r>
              <a:rPr lang="ru-RU" sz="2400" dirty="0"/>
              <a:t>, 2012.</a:t>
            </a:r>
          </a:p>
          <a:p>
            <a:pPr marL="692150" lvl="0" indent="-514350" algn="just">
              <a:buAutoNum type="arabicPeriod"/>
            </a:pPr>
            <a:r>
              <a:rPr lang="ru-RU" sz="2400" dirty="0"/>
              <a:t>Розенталь Д. Э. Справочник по русскому языку. Пунктуация. М., 2002.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10</a:t>
            </a:fld>
            <a:endParaRPr lang="en-US"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/>
        </p:nvSpPr>
        <p:spPr>
          <a:xfrm>
            <a:off x="429450" y="2677625"/>
            <a:ext cx="8285100" cy="285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323528" y="3068960"/>
            <a:ext cx="8285100" cy="38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 lang="ru-RU" sz="2400" baseline="30000" dirty="0">
              <a:solidFill>
                <a:srgbClr val="D71F26"/>
              </a:solidFill>
            </a:endParaRP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Успехов </a:t>
            </a:r>
          </a:p>
          <a:p>
            <a:pPr algn="ctr"/>
            <a:r>
              <a:rPr lang="ru-RU" sz="3200" b="1" dirty="0">
                <a:solidFill>
                  <a:srgbClr val="D71F26"/>
                </a:solidFill>
              </a:rPr>
              <a:t>на Тотальном диктанте – 2018!</a:t>
            </a:r>
            <a:endParaRPr lang="ru-RU" sz="2400" dirty="0">
              <a:solidFill>
                <a:srgbClr val="D71F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96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1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noProof="0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ctr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b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I. Если определения однородные, то запятая ставится: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1) каждое из однородных определений относится непосредственно к определяемому слову (ср. п. 2.1):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2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Зеленые, желтые, темно-голубые </a:t>
            </a:r>
            <a:r>
              <a:rPr lang="ru-RU" sz="22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[дома] яркими грибами выглядывают из-под сугробов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(Г. </a:t>
            </a:r>
            <a:r>
              <a:rPr lang="ru-RU" sz="2200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Яхина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Зулейха открывает глаза);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2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Из глубины леса течет </a:t>
            </a:r>
            <a:r>
              <a:rPr lang="ru-RU" sz="2200" i="1" dirty="0" err="1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Чишмэ</a:t>
            </a:r>
            <a:r>
              <a:rPr lang="ru-RU" sz="22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 – обычно </a:t>
            </a:r>
            <a:r>
              <a:rPr lang="ru-RU" sz="22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ласковая, мелкая, полная быстрой рыбы и неповоротливых раков</a:t>
            </a:r>
            <a:r>
              <a:rPr lang="ru-RU" sz="2200" i="1" dirty="0">
                <a:solidFill>
                  <a:schemeClr val="tx1"/>
                </a:solidFill>
                <a:latin typeface="+mn-lt"/>
                <a:ea typeface="Calibri"/>
                <a:sym typeface="Calibri"/>
              </a:rPr>
              <a:t>, а по весне </a:t>
            </a:r>
            <a:r>
              <a:rPr lang="ru-RU" sz="2200" i="1" dirty="0">
                <a:solidFill>
                  <a:srgbClr val="FF0000"/>
                </a:solidFill>
                <a:latin typeface="+mn-lt"/>
                <a:ea typeface="Calibri"/>
                <a:sym typeface="Calibri"/>
              </a:rPr>
              <a:t>стремительная, ворчащая, набухшая талым снегом и грязью </a:t>
            </a:r>
            <a:r>
              <a:rPr lang="ru-RU" sz="2200" dirty="0">
                <a:solidFill>
                  <a:schemeClr val="tx1"/>
                </a:solidFill>
                <a:ea typeface="Calibri"/>
                <a:sym typeface="Calibri"/>
              </a:rPr>
              <a:t>(Г. </a:t>
            </a:r>
            <a:r>
              <a:rPr lang="ru-RU" sz="2200" dirty="0" err="1">
                <a:solidFill>
                  <a:schemeClr val="tx1"/>
                </a:solidFill>
                <a:ea typeface="Calibri"/>
                <a:sym typeface="Calibri"/>
              </a:rPr>
              <a:t>Яхина</a:t>
            </a:r>
            <a:r>
              <a:rPr lang="ru-RU" sz="2200" dirty="0">
                <a:solidFill>
                  <a:schemeClr val="tx1"/>
                </a:solidFill>
                <a:ea typeface="Calibri"/>
                <a:sym typeface="Calibri"/>
              </a:rPr>
              <a:t>, Зулейха открывает глаза);</a:t>
            </a:r>
            <a:endParaRPr lang="ru-RU" sz="2200" i="1" dirty="0">
              <a:solidFill>
                <a:schemeClr val="tx1"/>
              </a:solidFill>
              <a:latin typeface="+mn-lt"/>
              <a:ea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0"/>
            <a:ext cx="8496944" cy="32403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468313" lvl="0" indent="-285750" algn="just">
              <a:spcBef>
                <a:spcPts val="640"/>
              </a:spcBef>
              <a:buClr>
                <a:srgbClr val="C00000"/>
              </a:buClr>
              <a:buSzPct val="100000"/>
              <a:buFont typeface="Arial" pitchFamily="34" charset="0"/>
              <a:buChar char="•"/>
              <a:defRPr/>
            </a:pPr>
            <a:endParaRPr lang="ru-RU" sz="1800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1800" i="1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2) обозначают признаки разных предметов: </a:t>
            </a:r>
          </a:p>
          <a:p>
            <a:pPr marL="182563" lvl="0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400" i="1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Талантливый студент, владевший пятью языками и чувствовавший себя во </a:t>
            </a:r>
            <a:r>
              <a:rPr lang="ru-RU" sz="2400" i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французской, испанской, немецкой </a:t>
            </a:r>
            <a:r>
              <a:rPr lang="ru-RU" sz="2400" i="1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литературах как дома, он смело пользовался своими знаниями </a:t>
            </a:r>
            <a:r>
              <a:rPr lang="ru-RU" sz="2400" dirty="0">
                <a:solidFill>
                  <a:schemeClr val="tx1"/>
                </a:solidFill>
                <a:ea typeface="Calibri"/>
                <a:cs typeface="Calibri"/>
                <a:sym typeface="Calibri"/>
              </a:rPr>
              <a:t>(Каверин).</a:t>
            </a:r>
            <a:endParaRPr lang="ru-RU" sz="2400" i="1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725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04706" y="1484784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endParaRPr lang="ru-RU" sz="2000" dirty="0"/>
          </a:p>
          <a:p>
            <a:endParaRPr lang="ru-RU" sz="2000" i="1" dirty="0"/>
          </a:p>
          <a:p>
            <a:pPr algn="just"/>
            <a:r>
              <a:rPr lang="ru-RU" sz="2400" dirty="0"/>
              <a:t>3) выражают сходные признаки одного предмета, т.е. характеризуют предмет с одной стороны: </a:t>
            </a:r>
          </a:p>
          <a:p>
            <a:pPr algn="just"/>
            <a:r>
              <a:rPr lang="ru-RU" sz="2400" i="1" dirty="0"/>
              <a:t>В ладони ложится что-то </a:t>
            </a:r>
            <a:r>
              <a:rPr lang="ru-RU" sz="2400" b="1" i="1" dirty="0">
                <a:solidFill>
                  <a:srgbClr val="FF0000"/>
                </a:solidFill>
              </a:rPr>
              <a:t>тяжелое, гладкое, крупно-пупырчатое</a:t>
            </a:r>
            <a:r>
              <a:rPr lang="ru-RU" sz="2400" i="1" dirty="0"/>
              <a:t> – соленый гусь.. </a:t>
            </a:r>
            <a:r>
              <a:rPr lang="ru-RU" sz="2400" dirty="0"/>
              <a:t>(Г. </a:t>
            </a:r>
            <a:r>
              <a:rPr lang="ru-RU" sz="2400" dirty="0" err="1"/>
              <a:t>Яхина</a:t>
            </a:r>
            <a:r>
              <a:rPr lang="ru-RU" sz="2400" dirty="0"/>
              <a:t>, Зулейха открывает глаза).</a:t>
            </a:r>
          </a:p>
        </p:txBody>
      </p:sp>
    </p:spTree>
    <p:extLst>
      <p:ext uri="{BB962C8B-B14F-4D97-AF65-F5344CB8AC3E}">
        <p14:creationId xmlns:p14="http://schemas.microsoft.com/office/powerpoint/2010/main" val="718767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1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800" dirty="0">
              <a:solidFill>
                <a:schemeClr val="tx1"/>
              </a:solidFill>
              <a:latin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II. Если определения неоднородные, то запятая не ставится: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1)	первое определение из пары неоднородных относится к последующему словосочетанию:;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Три большие керосиновые лампы в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ажурных металлических подставках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 ярко освещают просторную комнату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(Г. </a:t>
            </a:r>
            <a:r>
              <a:rPr lang="ru-RU" sz="2800" dirty="0" err="1">
                <a:solidFill>
                  <a:schemeClr val="tx1"/>
                </a:solidFill>
                <a:latin typeface="+mn-lt"/>
                <a:sym typeface="Calibri"/>
              </a:rPr>
              <a:t>Яхина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, Зулейха открывает глаза);</a:t>
            </a:r>
          </a:p>
        </p:txBody>
      </p:sp>
    </p:spTree>
    <p:extLst>
      <p:ext uri="{BB962C8B-B14F-4D97-AF65-F5344CB8AC3E}">
        <p14:creationId xmlns:p14="http://schemas.microsoft.com/office/powerpoint/2010/main" val="350807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1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800" dirty="0">
              <a:solidFill>
                <a:schemeClr val="tx1"/>
              </a:solidFill>
              <a:latin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2) сочетание качественного (имеет степени сравнения) и относительного (не имеет степеней сравнения, обозначает неизменный признак через отношение к другим предметам) прилагательного: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Приподнимается, выглядывает в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маленькое чердачное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 окошко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(Г. </a:t>
            </a:r>
            <a:r>
              <a:rPr lang="ru-RU" sz="2800" dirty="0" err="1">
                <a:solidFill>
                  <a:schemeClr val="tx1"/>
                </a:solidFill>
                <a:latin typeface="+mn-lt"/>
                <a:sym typeface="Calibri"/>
              </a:rPr>
              <a:t>Яхина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, Зулейха открывает глаза);</a:t>
            </a:r>
          </a:p>
        </p:txBody>
      </p:sp>
    </p:spTree>
    <p:extLst>
      <p:ext uri="{BB962C8B-B14F-4D97-AF65-F5344CB8AC3E}">
        <p14:creationId xmlns:p14="http://schemas.microsoft.com/office/powerpoint/2010/main" val="706284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1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800" dirty="0">
              <a:solidFill>
                <a:schemeClr val="tx1"/>
              </a:solidFill>
              <a:latin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3) сочетание двух качественных прилагательных, относящихся к разным смысловым группам, характеризующих один предмет или явление с различных сторон: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Старые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(возраст)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черные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(цвет) 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ели с похожими на копья острыми вершинами росли в урмане так часто, что коню не пройти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103101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1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800" dirty="0">
              <a:solidFill>
                <a:schemeClr val="tx1"/>
              </a:solidFill>
              <a:latin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4) если определения выражены разными частями речи, т.е. неоднородны морфологически: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Тут была...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серебряная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(прил.)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с чернью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(сущ. с предлогом) 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стопочка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</a:t>
            </a:r>
            <a:r>
              <a:rPr lang="ru-RU" sz="2800" dirty="0" err="1">
                <a:solidFill>
                  <a:schemeClr val="tx1"/>
                </a:solidFill>
                <a:latin typeface="+mn-lt"/>
                <a:sym typeface="Calibri"/>
              </a:rPr>
              <a:t>Дм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. Быков. Орфография);</a:t>
            </a:r>
          </a:p>
        </p:txBody>
      </p:sp>
    </p:spTree>
    <p:extLst>
      <p:ext uri="{BB962C8B-B14F-4D97-AF65-F5344CB8AC3E}">
        <p14:creationId xmlns:p14="http://schemas.microsoft.com/office/powerpoint/2010/main" val="2359007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/>
          <p:cNvSpPr txBox="1">
            <a:spLocks/>
          </p:cNvSpPr>
          <p:nvPr/>
        </p:nvSpPr>
        <p:spPr>
          <a:xfrm>
            <a:off x="323528" y="1556791"/>
            <a:ext cx="8496944" cy="2052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endParaRPr lang="ru-RU" sz="2800" dirty="0">
              <a:solidFill>
                <a:schemeClr val="tx1"/>
              </a:solidFill>
              <a:latin typeface="Calibri"/>
              <a:sym typeface="Calibri"/>
            </a:endParaRP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исключение: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запятая ставится, если второе определение поясняет первое, раскрывая его содержание (возможна постановка пояснительных союзов то есть, а именно): </a:t>
            </a:r>
          </a:p>
          <a:p>
            <a:pPr marL="182563" lvl="0" indent="20638" algn="just">
              <a:spcBef>
                <a:spcPts val="640"/>
              </a:spcBef>
              <a:buClr>
                <a:srgbClr val="C00000"/>
              </a:buClr>
              <a:buSzPct val="100000"/>
              <a:defRPr/>
            </a:pP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Она была как бы представительницей Брянска перед </a:t>
            </a:r>
            <a:r>
              <a:rPr lang="ru-RU" sz="2800" b="1" i="1" dirty="0">
                <a:solidFill>
                  <a:srgbClr val="FF0000"/>
                </a:solidFill>
                <a:latin typeface="+mn-lt"/>
                <a:sym typeface="Calibri"/>
              </a:rPr>
              <a:t>незримыми, тайными </a:t>
            </a:r>
            <a:r>
              <a:rPr lang="ru-RU" sz="2800" i="1" dirty="0">
                <a:solidFill>
                  <a:schemeClr val="tx1"/>
                </a:solidFill>
                <a:latin typeface="+mn-lt"/>
                <a:sym typeface="Calibri"/>
              </a:rPr>
              <a:t>наблюдателями, ей предстояло за все перед ними отчитаться и все объяснить 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(</a:t>
            </a:r>
            <a:r>
              <a:rPr lang="ru-RU" sz="2800" dirty="0" err="1">
                <a:solidFill>
                  <a:schemeClr val="tx1"/>
                </a:solidFill>
                <a:latin typeface="+mn-lt"/>
                <a:sym typeface="Calibri"/>
              </a:rPr>
              <a:t>Дм</a:t>
            </a:r>
            <a:r>
              <a:rPr lang="ru-RU" sz="2800" dirty="0">
                <a:solidFill>
                  <a:schemeClr val="tx1"/>
                </a:solidFill>
                <a:latin typeface="+mn-lt"/>
                <a:sym typeface="Calibri"/>
              </a:rPr>
              <a:t>. Быков. Эвакуатор).</a:t>
            </a:r>
          </a:p>
        </p:txBody>
      </p:sp>
    </p:spTree>
    <p:extLst>
      <p:ext uri="{BB962C8B-B14F-4D97-AF65-F5344CB8AC3E}">
        <p14:creationId xmlns:p14="http://schemas.microsoft.com/office/powerpoint/2010/main" val="2431073321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">
  <a:themeElements>
    <a:clrScheme name="NewsPrint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3676</TotalTime>
  <Words>591</Words>
  <Application>Microsoft Office PowerPoint</Application>
  <PresentationFormat>Экран (4:3)</PresentationFormat>
  <Paragraphs>64</Paragraphs>
  <Slides>11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Noto Sans Symbols</vt:lpstr>
      <vt:lpstr>Trebuchet MS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Ребковец</dc:creator>
  <cp:lastModifiedBy>-</cp:lastModifiedBy>
  <cp:revision>93</cp:revision>
  <dcterms:modified xsi:type="dcterms:W3CDTF">2018-02-18T20:43:53Z</dcterms:modified>
</cp:coreProperties>
</file>