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276" r:id="rId1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на" initials="Л" lastIdx="2" clrIdx="0">
    <p:extLst>
      <p:ext uri="{19B8F6BF-5375-455C-9EA6-DF929625EA0E}">
        <p15:presenceInfo xmlns:p15="http://schemas.microsoft.com/office/powerpoint/2012/main" userId="Ле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145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AE41-593B-4470-A6C5-23D35C85DC8B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5709D-A605-4A03-A270-0570B93D9D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56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537622"/>
      </p:ext>
    </p:extLst>
  </p:cSld>
  <p:clrMap bg1="lt1" tx1="dk1" bg2="dk2" tx2="lt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Trebuchet MS 48 полужирный</a:t>
            </a:r>
          </a:p>
        </p:txBody>
      </p:sp>
    </p:spTree>
    <p:extLst>
      <p:ext uri="{BB962C8B-B14F-4D97-AF65-F5344CB8AC3E}">
        <p14:creationId xmlns:p14="http://schemas.microsoft.com/office/powerpoint/2010/main" val="30114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5540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0235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50670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786681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233794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43110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75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5846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5273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7975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6535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1406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704319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12062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771800" y="2780927"/>
            <a:ext cx="5830416" cy="1296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771800" y="4293096"/>
            <a:ext cx="5832648" cy="1417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1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ъект с подписью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499992" y="1340767"/>
            <a:ext cx="4186808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7543" y="1340767"/>
            <a:ext cx="3970784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C00000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683568" y="1196751"/>
            <a:ext cx="7992887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 rot="5400000">
            <a:off x="2674132" y="-505780"/>
            <a:ext cx="4104456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1560" y="1556791"/>
            <a:ext cx="8229600" cy="41044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429450" y="1700808"/>
            <a:ext cx="8285100" cy="48965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lnSpc>
                <a:spcPct val="80000"/>
              </a:lnSpc>
            </a:pPr>
            <a:endParaRPr lang="ru-RU" sz="4000" b="1" dirty="0">
              <a:ea typeface="Trebuchet MS"/>
            </a:endParaRPr>
          </a:p>
          <a:p>
            <a:pPr lvl="0" algn="ctr"/>
            <a:r>
              <a:rPr lang="ru-RU" sz="3600" b="1" dirty="0">
                <a:ea typeface="Trebuchet MS"/>
              </a:rPr>
              <a:t>ПУНКТУАЦИЯ ПРИ</a:t>
            </a:r>
          </a:p>
          <a:p>
            <a:pPr lvl="0" algn="ctr"/>
            <a:r>
              <a:rPr lang="ru-RU" sz="3600" b="1" dirty="0">
                <a:ea typeface="Trebuchet MS"/>
              </a:rPr>
              <a:t>ОБСТОЯТЕЛЬСТВАХ</a:t>
            </a:r>
            <a:endParaRPr lang="en-US" sz="36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709186A-A543-4C1A-BB8F-01DECAA04393}"/>
              </a:ext>
            </a:extLst>
          </p:cNvPr>
          <p:cNvSpPr/>
          <p:nvPr/>
        </p:nvSpPr>
        <p:spPr>
          <a:xfrm>
            <a:off x="1259632" y="1703011"/>
            <a:ext cx="6624736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ea typeface="Trebuchet MS"/>
              </a:rPr>
              <a:t>Готовимся к</a:t>
            </a: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latin typeface="Trebuchet MS"/>
                <a:ea typeface="Trebuchet MS"/>
                <a:cs typeface="Trebuchet MS"/>
                <a:sym typeface="Trebuchet MS"/>
              </a:rPr>
              <a:t>Тотальному диктанту – 2018</a:t>
            </a:r>
          </a:p>
          <a:p>
            <a:pPr lvl="0" algn="ctr">
              <a:lnSpc>
                <a:spcPct val="80000"/>
              </a:lnSpc>
            </a:pPr>
            <a:endParaRPr lang="ru-RU" sz="2800" b="1" dirty="0">
              <a:solidFill>
                <a:srgbClr val="D71F26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chemeClr val="tx1"/>
                </a:solidFill>
                <a:latin typeface="Trebuchet MS"/>
                <a:ea typeface="Trebuchet MS"/>
                <a:cs typeface="Trebuchet MS"/>
                <a:sym typeface="Trebuchet MS"/>
              </a:rPr>
              <a:t>Занятие 4</a:t>
            </a:r>
          </a:p>
          <a:p>
            <a:pPr lvl="0" algn="ctr">
              <a:lnSpc>
                <a:spcPct val="80000"/>
              </a:lnSpc>
            </a:pPr>
            <a:endParaRPr lang="ru-RU" sz="2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3732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2) если деепричастие включается в устойчивый оборот: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работать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спустя рукава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(ср.: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засучив рукава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),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работать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покладая рук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; бежать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высунув язык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; бежать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сломя голову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; слушать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затаив дыхание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; слушать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развесив уши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и др.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5810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3732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3) если деепричастие или деепричастный оборот оказываются в ряду однородных членов предложения, выраженных другими частями речи: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Он говорил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шепотом и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ни на кого не глядя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; Клим Самгин шагал по улице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бодро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и не уступая дорогу встречным людям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(М. Г.);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1562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3732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4) если деепричастие в составе определительной придаточной части имеет в качестве зависимого слова союзное слово который: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Перед нами стоит задача,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решив которую мы не можем двигаться дальше.</a:t>
            </a:r>
          </a:p>
        </p:txBody>
      </p:sp>
    </p:spTree>
    <p:extLst>
      <p:ext uri="{BB962C8B-B14F-4D97-AF65-F5344CB8AC3E}">
        <p14:creationId xmlns:p14="http://schemas.microsoft.com/office/powerpoint/2010/main" val="1606583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3732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1. Уточняющие члены предложения выделяются запятыми. Относясь к тому или иному слову в предложении, они сужают обозначаемое ими понятие или в каком-либо отношении ограничивают его.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Чаще всего значение уточнения приобретают обстоятельства места, времени, образа действия, степени, меры: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Там,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в горах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повалил снег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(Т. Толст.);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Внизу,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в зале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стали тушить огни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(Ч.);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Так,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в беспорядке и среди постоянных загадок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прошла жизнь Юры, часто на руках у чужих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(Б. Паст.);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Темнело быстро,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по-осеннему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Пауст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.); </a:t>
            </a:r>
            <a:endParaRPr lang="ru-RU" sz="2400" i="1" dirty="0">
              <a:solidFill>
                <a:srgbClr val="FF0000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644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3732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Уточняющий смысл члена предложения может возникнуть в условиях контекста, хотя прямые значения обстоятельственных слов и не указывают на такое соотношение: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 этот раз,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подле больной матери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</a:t>
            </a:r>
            <a:r>
              <a:rPr lang="ru-RU" sz="2400" i="1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Султанмурат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особенно остро почувствовал запустение жизни без отца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Айтм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 –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временнóе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значение сочетания в этот раз снимает пространственный оттенок в значении обстоятельства подле больной матери. Подобные члены предложения при сохранении своего собственного значения выделения знаками не требуют, ср.: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 этот раз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подле больной матери </a:t>
            </a:r>
            <a:r>
              <a:rPr lang="ru-RU" sz="2400" i="1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Султанмурат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особенно остро почувствовал...</a:t>
            </a:r>
          </a:p>
        </p:txBody>
      </p:sp>
    </p:spTree>
    <p:extLst>
      <p:ext uri="{BB962C8B-B14F-4D97-AF65-F5344CB8AC3E}">
        <p14:creationId xmlns:p14="http://schemas.microsoft.com/office/powerpoint/2010/main" val="656153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3732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Уточняющие члены при подчеркивании смысла выделяются или отделяются тире</a:t>
            </a:r>
            <a:r>
              <a:rPr lang="ru-RU" sz="240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Они [статуи] были расставлены прямо на земле и на газонах –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без пьедесталов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– в каком-то продуманном беспорядке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(Кат.)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941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/>
        </p:nvSpPr>
        <p:spPr>
          <a:xfrm>
            <a:off x="429450" y="2677625"/>
            <a:ext cx="8285100" cy="28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323528" y="3068960"/>
            <a:ext cx="8285100" cy="38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 lang="ru-RU" sz="2400" baseline="30000" dirty="0">
              <a:solidFill>
                <a:srgbClr val="D71F26"/>
              </a:solidFill>
            </a:endParaRP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Успехов </a:t>
            </a: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на Тотальном диктанте – 2018!</a:t>
            </a:r>
            <a:endParaRPr lang="ru-RU" sz="2400" dirty="0">
              <a:solidFill>
                <a:srgbClr val="D71F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9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1.  Обстоятельства, выраженные деепричастными оборотами, выделяются запятыми, независимо от места расположения по отношению к глаголу-сказуемому: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надевая фуражки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вышел на крыльцо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Шол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.);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Вышел на крыльцо,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надевая фуражки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При сочетании деепричастных оборотов знаки препинания между ними расставляются так же, как и при однородных членах предложения: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Он пошел,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пошатываясь и все поддерживая голову ладонью левой руки, а правой тихо дергая свой бурый ус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(М. Г.).</a:t>
            </a:r>
          </a:p>
        </p:txBody>
      </p:sp>
    </p:spTree>
    <p:extLst>
      <p:ext uri="{BB962C8B-B14F-4D97-AF65-F5344CB8AC3E}">
        <p14:creationId xmlns:p14="http://schemas.microsoft.com/office/powerpoint/2010/main" val="71876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Деепричастные обороты, относящиеся к разным глаголам-сказуемым, выделяются по отдельности: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Сергей,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постояв еще минуту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медленно направился к груде угля и,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аккуратно подстелив полу шинели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сел на большой кусок антрацита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Вороб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.);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Толкнув грудью дверь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Сергей прыгнул из дома и,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обращая внимания на рвавший тело сухой кустарник и хлеставшие по лицу ветки сосен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побежал задыхаясь вперед, в самую чащу леса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Вороб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.).</a:t>
            </a:r>
          </a:p>
        </p:txBody>
      </p:sp>
    </p:spTree>
    <p:extLst>
      <p:ext uri="{BB962C8B-B14F-4D97-AF65-F5344CB8AC3E}">
        <p14:creationId xmlns:p14="http://schemas.microsoft.com/office/powerpoint/2010/main" val="1591659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Если рядом стоящие деепричастные обороты относятся к разным глаголам-сказуемым и союз и не включается в их состав, то каждый из них выделяется отдельно: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Он стоял,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прислонясь к груде цибиков чая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и,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бесцельно поглядывая вокруг себя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барабанил пальцами по своей трости, как по флейте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(М. Г.) (он стоял и барабанил).</a:t>
            </a:r>
          </a:p>
        </p:txBody>
      </p:sp>
    </p:spTree>
    <p:extLst>
      <p:ext uri="{BB962C8B-B14F-4D97-AF65-F5344CB8AC3E}">
        <p14:creationId xmlns:p14="http://schemas.microsoft.com/office/powerpoint/2010/main" val="965722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Деепричастный оборот, находящийся после союза или союзного слова, отделяется от него запятой (союзы не включаются в деепричастный оборот):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Князь говорил мне, что и он тоже будет работать и что,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заработав денег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мы поедем морем до </a:t>
            </a:r>
            <a:r>
              <a:rPr lang="ru-RU" sz="2400" i="1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Батума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(М. Г.).</a:t>
            </a:r>
          </a:p>
        </p:txBody>
      </p:sp>
    </p:spTree>
    <p:extLst>
      <p:ext uri="{BB962C8B-B14F-4D97-AF65-F5344CB8AC3E}">
        <p14:creationId xmlns:p14="http://schemas.microsoft.com/office/powerpoint/2010/main" val="3975649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Исключение составляет союз а: в зависимости от контекста запятая ставится после союза а, перед деепричастным оборотом (такой деепричастный оборот можно опустить без ущерба для грамматической структуры предложения), либо не ставится, если союз а включается в деепричастный оборот.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Ср.: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Надо понять сущность перестройки общественного сознания, а,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поняв это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не довольствоваться лишь словесными призывами к ней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 –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Надо понять сущность перестройки общественного сознания,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а поняв это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включиться в активную борьбу за нее.</a:t>
            </a:r>
          </a:p>
        </p:txBody>
      </p:sp>
    </p:spTree>
    <p:extLst>
      <p:ext uri="{BB962C8B-B14F-4D97-AF65-F5344CB8AC3E}">
        <p14:creationId xmlns:p14="http://schemas.microsoft.com/office/powerpoint/2010/main" val="169072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2. Одиночные деепричастия обособляются при сохранении ими глагольного значения – обозначении действия: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слезая с коня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она взяла пакет,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размахнувшись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кинула его в распахнутую дверь конюшни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(Улиц.); 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0070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3. Деепричастия и деепричастные обороты не обособляются: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1) если деепричастие непосредственно примыкает к глаголу и имеет значение образа действия: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спеша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бегут лошади среди зеленых холмистых полей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(Бун.) – бегут как?;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Сергей долго лежал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шевелясь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Вороб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 – лежал как?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8653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3732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Такие деепричастия по функции сближаются с наречием: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Это упражнение делают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сидя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на стуле; Он читал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лежа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Ср., однако, при изменении порядка слов и в результате – подчеркнутом усилении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глагольности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(обозначении действия):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Инженер,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лежа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читал свое горное искусство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Фад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.);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или когда между деепричастием и глаголом находятся другие члены предложения: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Подрагивая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Трофим схватил винтовку, выстрелил...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Шол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.).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Ср.: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По дорожке сада он шел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оглядываясь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 –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оглядываясь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он шел по дорожке сада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;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8190789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3706</TotalTime>
  <Words>658</Words>
  <Application>Microsoft Office PowerPoint</Application>
  <PresentationFormat>Экран (4:3)</PresentationFormat>
  <Paragraphs>91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Noto Sans Symbols</vt:lpstr>
      <vt:lpstr>Trebuchet MS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Ребковец</dc:creator>
  <cp:lastModifiedBy>-</cp:lastModifiedBy>
  <cp:revision>97</cp:revision>
  <dcterms:modified xsi:type="dcterms:W3CDTF">2018-03-05T09:09:09Z</dcterms:modified>
</cp:coreProperties>
</file>