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326" r:id="rId3"/>
    <p:sldId id="327" r:id="rId4"/>
    <p:sldId id="328" r:id="rId5"/>
    <p:sldId id="329" r:id="rId6"/>
    <p:sldId id="330" r:id="rId7"/>
    <p:sldId id="331" r:id="rId8"/>
    <p:sldId id="333" r:id="rId9"/>
    <p:sldId id="334" r:id="rId10"/>
    <p:sldId id="335" r:id="rId11"/>
    <p:sldId id="276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ена" initials="Л" lastIdx="2" clrIdx="0">
    <p:extLst>
      <p:ext uri="{19B8F6BF-5375-455C-9EA6-DF929625EA0E}">
        <p15:presenceInfo xmlns:p15="http://schemas.microsoft.com/office/powerpoint/2012/main" userId="Ле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1F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BAE41-593B-4470-A6C5-23D35C85DC8B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5709D-A605-4A03-A270-0570B93D9D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59569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4537622"/>
      </p:ext>
    </p:extLst>
  </p:cSld>
  <p:clrMap bg1="lt1" tx1="dk1" bg2="dk2" tx2="lt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Trebuchet MS 48 полужирный</a:t>
            </a:r>
          </a:p>
        </p:txBody>
      </p:sp>
    </p:spTree>
    <p:extLst>
      <p:ext uri="{BB962C8B-B14F-4D97-AF65-F5344CB8AC3E}">
        <p14:creationId xmlns:p14="http://schemas.microsoft.com/office/powerpoint/2010/main" val="301146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117810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75751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10705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89087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86372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04248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96704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205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30391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2771800" y="2780927"/>
            <a:ext cx="5830416" cy="12961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2771800" y="4293096"/>
            <a:ext cx="5832648" cy="1417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C00000"/>
              </a:buClr>
              <a:buFont typeface="Noto Sans Symbols"/>
              <a:buNone/>
              <a:defRPr sz="3200" b="0" i="1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Calibri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rgbClr val="C00000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Calibri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rgbClr val="C00000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Calibri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Объект с подписью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499992" y="1340767"/>
            <a:ext cx="4186808" cy="4320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67543" y="1340767"/>
            <a:ext cx="3970784" cy="4320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rgbClr val="C00000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Calibri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4"/>
          <p:cNvSpPr txBox="1"/>
          <p:nvPr/>
        </p:nvSpPr>
        <p:spPr>
          <a:xfrm>
            <a:off x="3779912" y="116631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Рисунок с подписью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pic" idx="2"/>
          </p:nvPr>
        </p:nvSpPr>
        <p:spPr>
          <a:xfrm>
            <a:off x="683568" y="1196751"/>
            <a:ext cx="7992887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rgbClr val="C00000"/>
              </a:buClr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Shape 48"/>
          <p:cNvSpPr txBox="1"/>
          <p:nvPr/>
        </p:nvSpPr>
        <p:spPr>
          <a:xfrm>
            <a:off x="3779912" y="116631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 rot="5400000">
            <a:off x="2674132" y="-505780"/>
            <a:ext cx="4104456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611560" y="1556791"/>
            <a:ext cx="8229600" cy="41044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/>
        </p:nvSpPr>
        <p:spPr>
          <a:xfrm>
            <a:off x="429450" y="1700808"/>
            <a:ext cx="8285100" cy="48965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lnSpc>
                <a:spcPct val="80000"/>
              </a:lnSpc>
            </a:pPr>
            <a:endParaRPr lang="ru-RU" sz="4000" b="1" dirty="0">
              <a:ea typeface="Trebuchet MS"/>
            </a:endParaRPr>
          </a:p>
          <a:p>
            <a:pPr lvl="0" algn="ctr"/>
            <a:r>
              <a:rPr lang="ru-RU" sz="3600" b="1" dirty="0">
                <a:ea typeface="Trebuchet MS"/>
              </a:rPr>
              <a:t>ДИКТАНТ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По роману Г. </a:t>
            </a:r>
            <a:r>
              <a:rPr lang="ru-RU" sz="3600" b="1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Яхиной</a:t>
            </a:r>
            <a:endParaRPr lang="ru-RU" sz="36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«Зулейха </a:t>
            </a:r>
            <a:r>
              <a:rPr lang="ru-RU" sz="3600" b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открывает глаза»</a:t>
            </a:r>
            <a:endParaRPr lang="en-US" sz="36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709186A-A543-4C1A-BB8F-01DECAA04393}"/>
              </a:ext>
            </a:extLst>
          </p:cNvPr>
          <p:cNvSpPr/>
          <p:nvPr/>
        </p:nvSpPr>
        <p:spPr>
          <a:xfrm>
            <a:off x="1259632" y="1703011"/>
            <a:ext cx="6624736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rgbClr val="D71F26"/>
                </a:solidFill>
                <a:ea typeface="Trebuchet MS"/>
              </a:rPr>
              <a:t>Готовимся к</a:t>
            </a:r>
          </a:p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rgbClr val="D71F26"/>
                </a:solidFill>
                <a:latin typeface="Trebuchet MS"/>
                <a:ea typeface="Trebuchet MS"/>
                <a:cs typeface="Trebuchet MS"/>
                <a:sym typeface="Trebuchet MS"/>
              </a:rPr>
              <a:t>Тотальному диктанту – 2018</a:t>
            </a:r>
          </a:p>
          <a:p>
            <a:pPr lvl="0" algn="ctr">
              <a:lnSpc>
                <a:spcPct val="80000"/>
              </a:lnSpc>
            </a:pPr>
            <a:endParaRPr lang="ru-RU" sz="2800" b="1" dirty="0">
              <a:solidFill>
                <a:srgbClr val="D71F26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chemeClr val="tx1"/>
                </a:solidFill>
                <a:latin typeface="Trebuchet MS"/>
                <a:ea typeface="Trebuchet MS"/>
                <a:cs typeface="Trebuchet MS"/>
                <a:sym typeface="Trebuchet MS"/>
              </a:rPr>
              <a:t>Занятие 4</a:t>
            </a:r>
          </a:p>
          <a:p>
            <a:pPr lvl="0" algn="ctr">
              <a:lnSpc>
                <a:spcPct val="80000"/>
              </a:lnSpc>
            </a:pPr>
            <a:endParaRPr lang="ru-RU" sz="20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Оттого и </a:t>
            </a:r>
            <a:r>
              <a:rPr lang="ru-RU" sz="2400" b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не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чувствовала себя жестокой, </a:t>
            </a:r>
            <a:r>
              <a:rPr lang="ru-RU" sz="2400" dirty="0">
                <a:solidFill>
                  <a:srgbClr val="00B0F0"/>
                </a:solidFill>
                <a:latin typeface="+mn-lt"/>
                <a:ea typeface="Calibri"/>
                <a:sym typeface="Calibri"/>
              </a:rPr>
              <a:t>убивая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 Наоборот, ощущала себя частью этого большого и сильного </a:t>
            </a:r>
            <a:r>
              <a:rPr lang="ru-RU" sz="240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мира [, /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– ] каплей в зеленом хвойном море.</a:t>
            </a:r>
          </a:p>
        </p:txBody>
      </p:sp>
    </p:spTree>
    <p:extLst>
      <p:ext uri="{BB962C8B-B14F-4D97-AF65-F5344CB8AC3E}">
        <p14:creationId xmlns:p14="http://schemas.microsoft.com/office/powerpoint/2010/main" val="1589172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/>
        </p:nvSpPr>
        <p:spPr>
          <a:xfrm>
            <a:off x="429450" y="2677625"/>
            <a:ext cx="8285100" cy="2850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 txBox="1"/>
          <p:nvPr/>
        </p:nvSpPr>
        <p:spPr>
          <a:xfrm>
            <a:off x="323528" y="3068960"/>
            <a:ext cx="8285100" cy="380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 lang="ru-RU" sz="2400" baseline="30000" dirty="0">
              <a:solidFill>
                <a:srgbClr val="D71F26"/>
              </a:solidFill>
            </a:endParaRPr>
          </a:p>
          <a:p>
            <a:pPr algn="ctr"/>
            <a:r>
              <a:rPr lang="ru-RU" sz="3200" b="1" dirty="0">
                <a:solidFill>
                  <a:srgbClr val="D71F26"/>
                </a:solidFill>
              </a:rPr>
              <a:t>Успехов </a:t>
            </a:r>
          </a:p>
          <a:p>
            <a:pPr algn="ctr"/>
            <a:r>
              <a:rPr lang="ru-RU" sz="3200" b="1" dirty="0">
                <a:solidFill>
                  <a:srgbClr val="D71F26"/>
                </a:solidFill>
              </a:rPr>
              <a:t>на Тотальном диктанте – 2018!</a:t>
            </a:r>
            <a:endParaRPr lang="ru-RU" sz="2400" dirty="0">
              <a:solidFill>
                <a:srgbClr val="D71F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496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Зулейха пробирается по лесу.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Деревья звенят птичьими голосами, проснувшееся солнце бьет сквозь еловые ветки, золотом пылает хвоя. </a:t>
            </a: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8767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Кожаные поршни быстро скачут по камням, бегут по узкой тропке вдоль рыжих сосен, через Круглую поляну, мимо горелой березы [– /, ] дальше [, / –]  в дебри таежного урмана, где водится самое жирное, самое вкусное зверье.</a:t>
            </a: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258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Здесь, </a:t>
            </a:r>
            <a:r>
              <a:rPr lang="ru-RU" sz="2400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в окружении сине-зеленых елей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нужно не ступать – бесшумно скользить, едва касаясь земли[; / ,] не примять траву, не сломать ветку, не сбить шишку, ] не оставить ни следа, ни даже запаха, раствориться в прохладном воздухе, в комарином писке, в солнечном луче. </a:t>
            </a: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048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Зулейха умеет[: / – ] тело ее легко и послушно,  движения быстры и точны, она сама [ – / 0 / , ] как зверь, как птица, как движение ветра [, / : / – ] течет меж еловых лап, сочится сквозь можжевеловые кусты и валежник.</a:t>
            </a: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8900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Когда вскидывала длинный прямой ствол, упирала в плечо приклад, щурила глаз в прорезь прицела</a:t>
            </a:r>
            <a:r>
              <a:rPr lang="ru-RU" sz="2400" dirty="0">
                <a:solidFill>
                  <a:schemeClr val="tx1"/>
                </a:solidFill>
                <a:ea typeface="Calibri"/>
                <a:sym typeface="Calibri"/>
              </a:rPr>
              <a:t> [– / ,]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сливалась с ружьем, срасталась. </a:t>
            </a: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5287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Чувствовала, как оно напрягалось в ожидании выстрела.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Ощущала, как замирают, </a:t>
            </a:r>
            <a:r>
              <a:rPr lang="ru-RU" sz="2400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готовясь вылететь из ствола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увесистые пули, каждая [– / 0] как маленькая свинцовая смерть.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Не торопясь, плавно, с любовью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давила на спуск.</a:t>
            </a: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1128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Смерть была тесно, неразрывно переплетена с жизнью [– / 0] и оттого не страшна.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Больше того [, / :] жизнь в урмане всегда побеждала. </a:t>
            </a:r>
          </a:p>
        </p:txBody>
      </p:sp>
    </p:spTree>
    <p:extLst>
      <p:ext uri="{BB962C8B-B14F-4D97-AF65-F5344CB8AC3E}">
        <p14:creationId xmlns:p14="http://schemas.microsoft.com/office/powerpoint/2010/main" val="2277266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Как бы </a:t>
            </a:r>
            <a:r>
              <a:rPr lang="ru-RU" sz="2400" b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ни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бушевали осенью страшные торфяные пожары, как </a:t>
            </a:r>
            <a:r>
              <a:rPr lang="ru-RU" sz="2400" b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ни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была бы холодна и сурова зима, как </a:t>
            </a:r>
            <a:r>
              <a:rPr lang="ru-RU" sz="2400" b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ни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свирепствовали бы оголодавшие хищники, Зулейха знала: весна придет, и брызнут юной зеленью деревья, и шелковая трава затопит выжженную некогда дочерна землю, и народится у зверья веселый и обильный молодняк. </a:t>
            </a:r>
          </a:p>
        </p:txBody>
      </p:sp>
    </p:spTree>
    <p:extLst>
      <p:ext uri="{BB962C8B-B14F-4D97-AF65-F5344CB8AC3E}">
        <p14:creationId xmlns:p14="http://schemas.microsoft.com/office/powerpoint/2010/main" val="105926584"/>
      </p:ext>
    </p:extLst>
  </p:cSld>
  <p:clrMapOvr>
    <a:masterClrMapping/>
  </p:clrMapOvr>
</p:sld>
</file>

<file path=ppt/theme/theme1.xml><?xml version="1.0" encoding="utf-8"?>
<a:theme xmlns:a="http://schemas.openxmlformats.org/drawingml/2006/main" name="презентация">
  <a:themeElements>
    <a:clrScheme name="NewsPrint">
      <a:dk1>
        <a:srgbClr val="000000"/>
      </a:dk1>
      <a:lt1>
        <a:srgbClr val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4835</TotalTime>
  <Words>170</Words>
  <Application>Microsoft Office PowerPoint</Application>
  <PresentationFormat>Экран (4:3)</PresentationFormat>
  <Paragraphs>55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Noto Sans Symbols</vt:lpstr>
      <vt:lpstr>Trebuchet MS</vt:lpstr>
      <vt:lpstr>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Ребковец</dc:creator>
  <cp:lastModifiedBy>-</cp:lastModifiedBy>
  <cp:revision>106</cp:revision>
  <dcterms:modified xsi:type="dcterms:W3CDTF">2018-03-05T09:35:23Z</dcterms:modified>
</cp:coreProperties>
</file>