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56" r:id="rId2"/>
    <p:sldId id="450" r:id="rId3"/>
    <p:sldId id="325" r:id="rId4"/>
    <p:sldId id="451" r:id="rId5"/>
    <p:sldId id="452" r:id="rId6"/>
    <p:sldId id="453" r:id="rId7"/>
    <p:sldId id="454" r:id="rId8"/>
    <p:sldId id="455" r:id="rId9"/>
    <p:sldId id="456" r:id="rId10"/>
    <p:sldId id="457" r:id="rId11"/>
    <p:sldId id="458" r:id="rId12"/>
    <p:sldId id="459" r:id="rId13"/>
    <p:sldId id="460" r:id="rId14"/>
    <p:sldId id="461" r:id="rId15"/>
    <p:sldId id="462" r:id="rId16"/>
    <p:sldId id="463" r:id="rId17"/>
    <p:sldId id="464" r:id="rId18"/>
    <p:sldId id="276" r:id="rId19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Лена" initials="Л" lastIdx="2" clrIdx="0">
    <p:extLst>
      <p:ext uri="{19B8F6BF-5375-455C-9EA6-DF929625EA0E}">
        <p15:presenceInfo xmlns:p15="http://schemas.microsoft.com/office/powerpoint/2012/main" userId="Лен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1F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56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EBAE41-593B-4470-A6C5-23D35C85DC8B}" type="datetimeFigureOut">
              <a:rPr lang="ru-RU" smtClean="0"/>
              <a:pPr/>
              <a:t>10.03.2018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55709D-A605-4A03-A270-0570B93D9D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59569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74537622"/>
      </p:ext>
    </p:extLst>
  </p:cSld>
  <p:clrMap bg1="lt1" tx1="dk1" bg2="dk2" tx2="lt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Trebuchet MS 48 полужирный</a:t>
            </a:r>
          </a:p>
        </p:txBody>
      </p:sp>
    </p:spTree>
    <p:extLst>
      <p:ext uri="{BB962C8B-B14F-4D97-AF65-F5344CB8AC3E}">
        <p14:creationId xmlns:p14="http://schemas.microsoft.com/office/powerpoint/2010/main" val="3011463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480680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802790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215594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609064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244024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101507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479262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5801682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757510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587832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365558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804462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765446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093754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255782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152586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45222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2771800" y="2780927"/>
            <a:ext cx="5830416" cy="12961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2771800" y="4293096"/>
            <a:ext cx="5832648" cy="14177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640"/>
              </a:spcBef>
              <a:buClr>
                <a:srgbClr val="C00000"/>
              </a:buClr>
              <a:buFont typeface="Noto Sans Symbols"/>
              <a:buNone/>
              <a:defRPr sz="3200" b="0" i="1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ctr" rtl="0">
              <a:spcBef>
                <a:spcPts val="560"/>
              </a:spcBef>
              <a:buClr>
                <a:srgbClr val="888888"/>
              </a:buClr>
              <a:buFont typeface="Arial"/>
              <a:buNone/>
              <a:defRPr sz="2800" b="0" i="1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spcBef>
                <a:spcPts val="480"/>
              </a:spcBef>
              <a:buClr>
                <a:srgbClr val="888888"/>
              </a:buClr>
              <a:buFont typeface="Calibri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Сравнение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707903" y="332656"/>
            <a:ext cx="5122911" cy="7780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buClr>
                <a:srgbClr val="C00000"/>
              </a:buClr>
              <a:buFont typeface="Calibri"/>
              <a:buNone/>
              <a:defRPr sz="2800" b="1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80"/>
              </a:spcBef>
              <a:buClr>
                <a:srgbClr val="C00000"/>
              </a:buClr>
              <a:buFont typeface="Noto Sans Symbols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60"/>
              </a:spcBef>
              <a:buClr>
                <a:schemeClr val="dk1"/>
              </a:buClr>
              <a:buFont typeface="Calibri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C00000"/>
              </a:buClr>
              <a:buSzPct val="100000"/>
              <a:buFont typeface="Noto Sans Symbols"/>
              <a:buChar char="▪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5875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Calibri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80"/>
              </a:spcBef>
              <a:buClr>
                <a:srgbClr val="C00000"/>
              </a:buClr>
              <a:buFont typeface="Noto Sans Symbols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60"/>
              </a:spcBef>
              <a:buClr>
                <a:schemeClr val="dk1"/>
              </a:buClr>
              <a:buFont typeface="Calibri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C00000"/>
              </a:buClr>
              <a:buSzPct val="100000"/>
              <a:buFont typeface="Noto Sans Symbols"/>
              <a:buChar char="▪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5875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Calibri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3707903" y="332656"/>
            <a:ext cx="5122911" cy="7780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buClr>
                <a:srgbClr val="C00000"/>
              </a:buClr>
              <a:buFont typeface="Calibri"/>
              <a:buNone/>
              <a:defRPr sz="2800" b="1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3707903" y="332656"/>
            <a:ext cx="5122911" cy="7780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buClr>
                <a:srgbClr val="C00000"/>
              </a:buClr>
              <a:buFont typeface="Calibri"/>
              <a:buNone/>
              <a:defRPr sz="2800" b="1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Объект с подписью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4499992" y="1340767"/>
            <a:ext cx="4186808" cy="432048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rgbClr val="C00000"/>
              </a:buClr>
              <a:buSzPct val="100000"/>
              <a:buFont typeface="Noto Sans Symbols"/>
              <a:buChar char="▪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Calibri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2"/>
          </p:nvPr>
        </p:nvSpPr>
        <p:spPr>
          <a:xfrm>
            <a:off x="467543" y="1340767"/>
            <a:ext cx="3970784" cy="432048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280"/>
              </a:spcBef>
              <a:buClr>
                <a:srgbClr val="C00000"/>
              </a:buClr>
              <a:buFont typeface="Noto Sans Symbols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240"/>
              </a:spcBef>
              <a:buClr>
                <a:schemeClr val="dk1"/>
              </a:buClr>
              <a:buFont typeface="Arial"/>
              <a:buNone/>
              <a:defRPr sz="12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200"/>
              </a:spcBef>
              <a:buClr>
                <a:schemeClr val="dk1"/>
              </a:buClr>
              <a:buFont typeface="Calibri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Shape 44"/>
          <p:cNvSpPr txBox="1"/>
          <p:nvPr/>
        </p:nvSpPr>
        <p:spPr>
          <a:xfrm>
            <a:off x="3779912" y="116631"/>
            <a:ext cx="5122911" cy="77809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Рисунок с подписью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/>
          </p:cNvSpPr>
          <p:nvPr>
            <p:ph type="pic" idx="2"/>
          </p:nvPr>
        </p:nvSpPr>
        <p:spPr>
          <a:xfrm>
            <a:off x="683568" y="1196751"/>
            <a:ext cx="7992887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640"/>
              </a:spcBef>
              <a:buClr>
                <a:srgbClr val="C00000"/>
              </a:buClr>
              <a:buFont typeface="Noto Sans Symbols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560"/>
              </a:spcBef>
              <a:buClr>
                <a:schemeClr val="dk1"/>
              </a:buClr>
              <a:buFont typeface="Arial"/>
              <a:buNone/>
              <a:defRPr sz="28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480"/>
              </a:spcBef>
              <a:buClr>
                <a:schemeClr val="dk1"/>
              </a:buClr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" name="Shape 48"/>
          <p:cNvSpPr txBox="1"/>
          <p:nvPr/>
        </p:nvSpPr>
        <p:spPr>
          <a:xfrm>
            <a:off x="3779912" y="116631"/>
            <a:ext cx="5122911" cy="77809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Заголовок и вертикальный текст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3707903" y="332656"/>
            <a:ext cx="5122911" cy="7780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buClr>
                <a:srgbClr val="C00000"/>
              </a:buClr>
              <a:buFont typeface="Calibri"/>
              <a:buNone/>
              <a:defRPr sz="2800" b="1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 rot="5400000">
            <a:off x="2674132" y="-505780"/>
            <a:ext cx="4104456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rgbClr val="C00000"/>
              </a:buClr>
              <a:buSzPct val="100000"/>
              <a:buFont typeface="Noto Sans Symbols"/>
              <a:buChar char="▪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Calibri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Вертикальный заголовок и текст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buClr>
                <a:srgbClr val="C00000"/>
              </a:buClr>
              <a:buFont typeface="Calibri"/>
              <a:buNone/>
              <a:defRPr sz="2800" b="1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rgbClr val="C00000"/>
              </a:buClr>
              <a:buSzPct val="100000"/>
              <a:buFont typeface="Noto Sans Symbols"/>
              <a:buChar char="▪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Calibri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1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707903" y="332656"/>
            <a:ext cx="5122911" cy="7780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buClr>
                <a:srgbClr val="C00000"/>
              </a:buClr>
              <a:buFont typeface="Calibri"/>
              <a:buNone/>
              <a:defRPr sz="2800" b="1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611560" y="1556791"/>
            <a:ext cx="8229600" cy="410445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rgbClr val="C00000"/>
              </a:buClr>
              <a:buSzPct val="100000"/>
              <a:buFont typeface="Noto Sans Symbols"/>
              <a:buChar char="▪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Calibri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/>
          <p:nvPr/>
        </p:nvSpPr>
        <p:spPr>
          <a:xfrm>
            <a:off x="429450" y="2531644"/>
            <a:ext cx="8285100" cy="393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lnSpc>
                <a:spcPct val="80000"/>
              </a:lnSpc>
            </a:pPr>
            <a:r>
              <a:rPr lang="ru-RU" sz="2800" b="1" dirty="0">
                <a:solidFill>
                  <a:srgbClr val="D71F26"/>
                </a:solidFill>
                <a:ea typeface="Trebuchet MS"/>
              </a:rPr>
              <a:t>Готовимся к</a:t>
            </a:r>
          </a:p>
          <a:p>
            <a:pPr lvl="0" algn="ctr">
              <a:lnSpc>
                <a:spcPct val="80000"/>
              </a:lnSpc>
            </a:pPr>
            <a:r>
              <a:rPr lang="ru-RU" sz="2800" b="1" dirty="0">
                <a:solidFill>
                  <a:srgbClr val="D71F26"/>
                </a:solidFill>
                <a:latin typeface="Trebuchet MS"/>
                <a:ea typeface="Trebuchet MS"/>
                <a:cs typeface="Trebuchet MS"/>
                <a:sym typeface="Trebuchet MS"/>
              </a:rPr>
              <a:t>Тотальному диктанту – 2018</a:t>
            </a:r>
          </a:p>
          <a:p>
            <a:pPr lvl="0" algn="ctr">
              <a:lnSpc>
                <a:spcPct val="80000"/>
              </a:lnSpc>
            </a:pPr>
            <a:endParaRPr lang="ru-RU" sz="4000" b="1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lvl="0" algn="ctr">
              <a:lnSpc>
                <a:spcPct val="80000"/>
              </a:lnSpc>
            </a:pPr>
            <a:endParaRPr lang="en-US" sz="4000" b="1" i="1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2728294"/>
            <a:ext cx="777686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dirty="0">
                <a:solidFill>
                  <a:schemeClr val="bg1">
                    <a:lumMod val="50000"/>
                  </a:schemeClr>
                </a:solidFill>
                <a:latin typeface="Trebuchet MS"/>
                <a:ea typeface="Trebuchet MS"/>
                <a:cs typeface="Trebuchet MS"/>
                <a:sym typeface="Trebuchet MS"/>
              </a:rPr>
              <a:t>Занятие 5</a:t>
            </a:r>
          </a:p>
          <a:p>
            <a:pPr algn="ctr"/>
            <a:r>
              <a:rPr lang="ru-RU" sz="4400" dirty="0"/>
              <a:t>СЛИТНОЕ И РАЗДЕЛЬНОЕ </a:t>
            </a:r>
          </a:p>
          <a:p>
            <a:pPr algn="ctr"/>
            <a:r>
              <a:rPr lang="ru-RU" sz="4400" dirty="0"/>
              <a:t>НАПИСАНИЕ </a:t>
            </a:r>
            <a:r>
              <a:rPr lang="ru-RU" sz="4400" i="1" dirty="0"/>
              <a:t>НЕ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179512" y="1484784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203200" lvl="0" algn="ctr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sz="24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  <a:p>
            <a:r>
              <a:rPr lang="ru-RU" sz="2400" dirty="0"/>
              <a:t>2. В составе конструкций, усиливающих отрицание:</a:t>
            </a:r>
          </a:p>
          <a:p>
            <a:r>
              <a:rPr lang="ru-RU" sz="2400" dirty="0"/>
              <a:t>а) со словами </a:t>
            </a:r>
            <a:r>
              <a:rPr lang="ru-RU" sz="2400" i="1" dirty="0"/>
              <a:t>вовсе не, отнюдь не, далеко не, ничуть не, нимало не</a:t>
            </a:r>
            <a:r>
              <a:rPr lang="ru-RU" sz="2400" dirty="0"/>
              <a:t>, напр.: </a:t>
            </a:r>
          </a:p>
          <a:p>
            <a:r>
              <a:rPr lang="ru-RU" sz="2400" i="1" dirty="0"/>
              <a:t>Это вовсе </a:t>
            </a:r>
            <a:r>
              <a:rPr lang="ru-RU" sz="2400" i="1" dirty="0">
                <a:solidFill>
                  <a:srgbClr val="FF0000"/>
                </a:solidFill>
              </a:rPr>
              <a:t>не </a:t>
            </a:r>
            <a:r>
              <a:rPr lang="ru-RU" sz="2400" i="1" dirty="0"/>
              <a:t>правда</a:t>
            </a:r>
            <a:r>
              <a:rPr lang="ru-RU" sz="2400" dirty="0"/>
              <a:t>.</a:t>
            </a:r>
          </a:p>
          <a:p>
            <a:r>
              <a:rPr lang="ru-RU" sz="2400" dirty="0"/>
              <a:t>б) с отрицательными местоименными словами: </a:t>
            </a:r>
            <a:r>
              <a:rPr lang="ru-RU" sz="2400" i="1" dirty="0"/>
              <a:t>нисколько не, никак не, никого не, никому не, никем не, никогда не, никуда не, никакой не</a:t>
            </a:r>
            <a:r>
              <a:rPr lang="ru-RU" sz="2400" dirty="0"/>
              <a:t>, напр.: </a:t>
            </a:r>
          </a:p>
          <a:p>
            <a:r>
              <a:rPr lang="ru-RU" sz="2400" i="1" dirty="0"/>
              <a:t>Случай никак </a:t>
            </a:r>
            <a:r>
              <a:rPr lang="ru-RU" sz="2400" i="1" dirty="0">
                <a:solidFill>
                  <a:srgbClr val="FF0000"/>
                </a:solidFill>
              </a:rPr>
              <a:t>не </a:t>
            </a:r>
            <a:r>
              <a:rPr lang="ru-RU" sz="2400" i="1" dirty="0"/>
              <a:t>подходящий; </a:t>
            </a:r>
          </a:p>
          <a:p>
            <a:r>
              <a:rPr lang="ru-RU" sz="2400" i="1" dirty="0"/>
              <a:t>Никуда </a:t>
            </a:r>
            <a:r>
              <a:rPr lang="ru-RU" sz="2400" i="1" dirty="0">
                <a:solidFill>
                  <a:srgbClr val="FF0000"/>
                </a:solidFill>
              </a:rPr>
              <a:t>не </a:t>
            </a:r>
            <a:r>
              <a:rPr lang="ru-RU" sz="2400" i="1" dirty="0"/>
              <a:t>годный проект</a:t>
            </a:r>
            <a:r>
              <a:rPr lang="ru-RU" sz="2400" dirty="0"/>
              <a:t>. </a:t>
            </a:r>
          </a:p>
          <a:p>
            <a:r>
              <a:rPr lang="ru-RU" sz="2400" dirty="0"/>
              <a:t>в) с союзом </a:t>
            </a:r>
            <a:r>
              <a:rPr lang="ru-RU" sz="2400" i="1" dirty="0"/>
              <a:t>ни… ни</a:t>
            </a:r>
            <a:r>
              <a:rPr lang="ru-RU" sz="2400" dirty="0"/>
              <a:t>, напр.: </a:t>
            </a:r>
          </a:p>
          <a:p>
            <a:r>
              <a:rPr lang="ru-RU" sz="2400" i="1" dirty="0">
                <a:solidFill>
                  <a:srgbClr val="FF0000"/>
                </a:solidFill>
              </a:rPr>
              <a:t>Не </a:t>
            </a:r>
            <a:r>
              <a:rPr lang="ru-RU" sz="2400" i="1" dirty="0"/>
              <a:t>нужный ни мне ни тебе</a:t>
            </a:r>
            <a:r>
              <a:rPr lang="ru-RU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0894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556792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203200" lvl="0" algn="ctr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sz="24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  <a:p>
            <a:r>
              <a:rPr lang="ru-RU" sz="2400" dirty="0"/>
              <a:t>3. В сочетаниях </a:t>
            </a:r>
            <a:r>
              <a:rPr lang="ru-RU" sz="2400" i="1" dirty="0"/>
              <a:t>едва ли </a:t>
            </a:r>
            <a:r>
              <a:rPr lang="ru-RU" sz="2400" i="1" dirty="0">
                <a:solidFill>
                  <a:srgbClr val="FF0000"/>
                </a:solidFill>
              </a:rPr>
              <a:t>не</a:t>
            </a:r>
            <a:r>
              <a:rPr lang="ru-RU" sz="2400" i="1" dirty="0"/>
              <a:t>…, чуть ли </a:t>
            </a:r>
            <a:r>
              <a:rPr lang="ru-RU" sz="2400" i="1" dirty="0">
                <a:solidFill>
                  <a:srgbClr val="FF0000"/>
                </a:solidFill>
              </a:rPr>
              <a:t>не</a:t>
            </a:r>
            <a:r>
              <a:rPr lang="ru-RU" sz="2400" i="1" dirty="0"/>
              <a:t>…, разве </a:t>
            </a:r>
            <a:r>
              <a:rPr lang="ru-RU" sz="2400" i="1" dirty="0">
                <a:solidFill>
                  <a:srgbClr val="FF0000"/>
                </a:solidFill>
              </a:rPr>
              <a:t>не</a:t>
            </a:r>
            <a:r>
              <a:rPr lang="ru-RU" sz="2400" i="1" dirty="0"/>
              <a:t>…, </a:t>
            </a:r>
            <a:r>
              <a:rPr lang="ru-RU" sz="2400" i="1" dirty="0">
                <a:solidFill>
                  <a:srgbClr val="FF0000"/>
                </a:solidFill>
              </a:rPr>
              <a:t>не </a:t>
            </a:r>
            <a:r>
              <a:rPr lang="ru-RU" sz="2400" i="1" dirty="0"/>
              <a:t>далее как…, </a:t>
            </a:r>
            <a:r>
              <a:rPr lang="ru-RU" sz="2400" i="1" dirty="0">
                <a:solidFill>
                  <a:srgbClr val="FF0000"/>
                </a:solidFill>
              </a:rPr>
              <a:t>не</a:t>
            </a:r>
            <a:r>
              <a:rPr lang="ru-RU" sz="2400" i="1" dirty="0"/>
              <a:t> позже чем…, </a:t>
            </a:r>
            <a:r>
              <a:rPr lang="ru-RU" sz="2400" i="1" dirty="0">
                <a:solidFill>
                  <a:srgbClr val="FF0000"/>
                </a:solidFill>
              </a:rPr>
              <a:t>не</a:t>
            </a:r>
            <a:r>
              <a:rPr lang="ru-RU" sz="2400" i="1" dirty="0"/>
              <a:t> раньше чем…</a:t>
            </a:r>
          </a:p>
        </p:txBody>
      </p:sp>
    </p:spTree>
    <p:extLst>
      <p:ext uri="{BB962C8B-B14F-4D97-AF65-F5344CB8AC3E}">
        <p14:creationId xmlns:p14="http://schemas.microsoft.com/office/powerpoint/2010/main" val="40105414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179512" y="1484784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203200" lvl="0" algn="ctr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sz="24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  <a:p>
            <a:r>
              <a:rPr lang="ru-RU" sz="2400" dirty="0"/>
              <a:t>С существительными, прилагательными, наречиями на −о отрицание НЕ пишется слитно:</a:t>
            </a:r>
          </a:p>
          <a:p>
            <a:pPr marL="457200" indent="-457200">
              <a:buAutoNum type="arabicPeriod"/>
            </a:pPr>
            <a:r>
              <a:rPr lang="ru-RU" sz="2400" dirty="0"/>
              <a:t>Если слово с НЕ можно заменить близким по значению словом без НЕ: </a:t>
            </a:r>
          </a:p>
          <a:p>
            <a:r>
              <a:rPr lang="ru-RU" sz="2400" i="1" dirty="0">
                <a:solidFill>
                  <a:srgbClr val="FF0000"/>
                </a:solidFill>
              </a:rPr>
              <a:t>не</a:t>
            </a:r>
            <a:r>
              <a:rPr lang="ru-RU" sz="2400" i="1" dirty="0"/>
              <a:t>вмешательство (нейтралитет), </a:t>
            </a:r>
          </a:p>
          <a:p>
            <a:r>
              <a:rPr lang="ru-RU" sz="2400" i="1" dirty="0">
                <a:solidFill>
                  <a:srgbClr val="FF0000"/>
                </a:solidFill>
              </a:rPr>
              <a:t>не</a:t>
            </a:r>
            <a:r>
              <a:rPr lang="ru-RU" sz="2400" i="1" dirty="0"/>
              <a:t>серьёзный (легкомысленный), </a:t>
            </a:r>
          </a:p>
          <a:p>
            <a:r>
              <a:rPr lang="ru-RU" sz="2400" i="1" dirty="0">
                <a:solidFill>
                  <a:srgbClr val="FF0000"/>
                </a:solidFill>
              </a:rPr>
              <a:t>не</a:t>
            </a:r>
            <a:r>
              <a:rPr lang="ru-RU" sz="2400" i="1" dirty="0"/>
              <a:t>редко (часто), </a:t>
            </a:r>
          </a:p>
          <a:p>
            <a:r>
              <a:rPr lang="ru-RU" sz="2400" i="1" dirty="0">
                <a:solidFill>
                  <a:srgbClr val="FF0000"/>
                </a:solidFill>
              </a:rPr>
              <a:t>не</a:t>
            </a:r>
            <a:r>
              <a:rPr lang="ru-RU" sz="2400" i="1" dirty="0"/>
              <a:t>близко (далеко);</a:t>
            </a:r>
          </a:p>
        </p:txBody>
      </p:sp>
    </p:spTree>
    <p:extLst>
      <p:ext uri="{BB962C8B-B14F-4D97-AF65-F5344CB8AC3E}">
        <p14:creationId xmlns:p14="http://schemas.microsoft.com/office/powerpoint/2010/main" val="29577192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179512" y="1484784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203200" lvl="0" algn="ctr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sz="24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  <a:p>
            <a:r>
              <a:rPr lang="ru-RU" sz="2400" dirty="0"/>
              <a:t>С существительными, прилагательными, наречиями на −о отрицание НЕ пишется слитно:</a:t>
            </a:r>
          </a:p>
          <a:p>
            <a:r>
              <a:rPr lang="ru-RU" sz="2400" dirty="0"/>
              <a:t>2. Если существительные и прилагательные в сочетании с НЕ обозначают непринадлежность к какому-либо разряду лиц или явлений, напр.: </a:t>
            </a:r>
          </a:p>
          <a:p>
            <a:r>
              <a:rPr lang="ru-RU" sz="2400" i="1" dirty="0" err="1">
                <a:solidFill>
                  <a:srgbClr val="FF0000"/>
                </a:solidFill>
              </a:rPr>
              <a:t>Не</a:t>
            </a:r>
            <a:r>
              <a:rPr lang="ru-RU" sz="2400" i="1" dirty="0" err="1"/>
              <a:t>лингвист</a:t>
            </a:r>
            <a:r>
              <a:rPr lang="ru-RU" sz="2400" i="1" dirty="0"/>
              <a:t> не напишет такой диктант</a:t>
            </a:r>
            <a:r>
              <a:rPr lang="ru-RU" sz="2400" dirty="0"/>
              <a:t>; </a:t>
            </a:r>
          </a:p>
          <a:p>
            <a:endParaRPr lang="ru-RU" sz="2400" dirty="0"/>
          </a:p>
          <a:p>
            <a:r>
              <a:rPr lang="ru-RU" sz="2400" dirty="0"/>
              <a:t>3. Если перед существительным с НЕ есть определение или предлог: </a:t>
            </a:r>
          </a:p>
          <a:p>
            <a:r>
              <a:rPr lang="ru-RU" sz="2400" i="1" dirty="0"/>
              <a:t>Уволен за </a:t>
            </a:r>
            <a:r>
              <a:rPr lang="ru-RU" sz="2400" i="1" dirty="0">
                <a:solidFill>
                  <a:srgbClr val="FF0000"/>
                </a:solidFill>
              </a:rPr>
              <a:t>не</a:t>
            </a:r>
            <a:r>
              <a:rPr lang="ru-RU" sz="2400" i="1" dirty="0"/>
              <a:t>выход на работу</a:t>
            </a:r>
            <a:r>
              <a:rPr lang="ru-RU" sz="2400" dirty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32353770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179512" y="1484784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203200" lvl="0" algn="ctr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sz="24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  <a:p>
            <a:r>
              <a:rPr lang="ru-RU" sz="2400" dirty="0"/>
              <a:t>С существительными, прилагательными, наречиями на −о отрицание НЕ пишется слитно:</a:t>
            </a:r>
          </a:p>
          <a:p>
            <a:r>
              <a:rPr lang="ru-RU" sz="2400" dirty="0"/>
              <a:t>4. Если при прилагательном, а также при наречии на −о имеются слова </a:t>
            </a:r>
            <a:r>
              <a:rPr lang="ru-RU" sz="2400" i="1" dirty="0"/>
              <a:t>очень, крайне, весьма, чрезвычайно, явно, довольно (довольно-таки ), достаточно, вопиюще, исключительно, в высшей степени </a:t>
            </a:r>
            <a:r>
              <a:rPr lang="ru-RU" sz="2400" dirty="0"/>
              <a:t>– слова со значением степени проявления признака, подчеркивающие утверждение, напр.: </a:t>
            </a:r>
          </a:p>
          <a:p>
            <a:r>
              <a:rPr lang="ru-RU" sz="2400" i="1" dirty="0"/>
              <a:t>очень </a:t>
            </a:r>
            <a:r>
              <a:rPr lang="ru-RU" sz="2400" i="1" dirty="0">
                <a:solidFill>
                  <a:srgbClr val="FF0000"/>
                </a:solidFill>
              </a:rPr>
              <a:t>не</a:t>
            </a:r>
            <a:r>
              <a:rPr lang="ru-RU" sz="2400" i="1" dirty="0"/>
              <a:t>добросовестная работа, </a:t>
            </a:r>
          </a:p>
          <a:p>
            <a:r>
              <a:rPr lang="ru-RU" sz="2400" i="1" dirty="0"/>
              <a:t>отвечал крайне </a:t>
            </a:r>
            <a:r>
              <a:rPr lang="ru-RU" sz="2400" i="1" dirty="0">
                <a:solidFill>
                  <a:srgbClr val="FF0000"/>
                </a:solidFill>
              </a:rPr>
              <a:t>не</a:t>
            </a:r>
            <a:r>
              <a:rPr lang="ru-RU" sz="2400" i="1" dirty="0"/>
              <a:t>вразумительно и </a:t>
            </a:r>
            <a:r>
              <a:rPr lang="ru-RU" sz="2400" i="1" dirty="0">
                <a:solidFill>
                  <a:srgbClr val="FF0000"/>
                </a:solidFill>
              </a:rPr>
              <a:t>не</a:t>
            </a:r>
            <a:r>
              <a:rPr lang="ru-RU" sz="2400" i="1" dirty="0"/>
              <a:t>удовлетворительно</a:t>
            </a:r>
            <a:r>
              <a:rPr lang="ru-RU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167232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179512" y="1484784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203200" lvl="0" algn="ctr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sz="24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  <a:p>
            <a:r>
              <a:rPr lang="ru-RU" sz="2400" dirty="0"/>
              <a:t>Слова абсолютно, совершенно могут употребляться и в сочетаниях этого типа (подчеркивая утверждение), и при словах, </a:t>
            </a:r>
            <a:r>
              <a:rPr lang="ru-RU" sz="2400" dirty="0" err="1"/>
              <a:t>пишущихся</a:t>
            </a:r>
            <a:r>
              <a:rPr lang="ru-RU" sz="2400" dirty="0"/>
              <a:t> с НЕ раздельно (усиливая отрицание). </a:t>
            </a:r>
          </a:p>
          <a:p>
            <a:r>
              <a:rPr lang="ru-RU" sz="2400" dirty="0"/>
              <a:t>Ср., напр.: </a:t>
            </a:r>
          </a:p>
          <a:p>
            <a:r>
              <a:rPr lang="ru-RU" sz="2400" i="1" dirty="0"/>
              <a:t>абсолютно (совершенно) </a:t>
            </a:r>
            <a:r>
              <a:rPr lang="ru-RU" sz="2400" i="1" dirty="0">
                <a:solidFill>
                  <a:srgbClr val="FF0000"/>
                </a:solidFill>
              </a:rPr>
              <a:t>не</a:t>
            </a:r>
            <a:r>
              <a:rPr lang="ru-RU" sz="2400" i="1" dirty="0"/>
              <a:t>удачное выступление </a:t>
            </a:r>
            <a:r>
              <a:rPr lang="ru-RU" sz="2400" dirty="0"/>
              <a:t>/</a:t>
            </a:r>
          </a:p>
          <a:p>
            <a:r>
              <a:rPr lang="ru-RU" sz="2400" i="1" dirty="0"/>
              <a:t>он человек абсолютно (совершенно) </a:t>
            </a:r>
            <a:r>
              <a:rPr lang="ru-RU" sz="2400" i="1" dirty="0">
                <a:solidFill>
                  <a:srgbClr val="FF0000"/>
                </a:solidFill>
              </a:rPr>
              <a:t>не </a:t>
            </a:r>
            <a:r>
              <a:rPr lang="ru-RU" sz="2400" i="1" dirty="0"/>
              <a:t>старый </a:t>
            </a:r>
            <a:r>
              <a:rPr lang="ru-RU" sz="2400" dirty="0"/>
              <a:t>(возможно синонимичное сочетание </a:t>
            </a:r>
            <a:r>
              <a:rPr lang="ru-RU" sz="2400" i="1" dirty="0"/>
              <a:t>вовсе не старый</a:t>
            </a:r>
            <a:r>
              <a:rPr lang="ru-RU" sz="24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3098221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179512" y="1484784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203200" lvl="0" algn="ctr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sz="24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  <a:p>
            <a:r>
              <a:rPr lang="ru-RU" sz="2400" dirty="0"/>
              <a:t>С полными формами причастий отрицание НЕ пишется раздельно:</a:t>
            </a:r>
          </a:p>
          <a:p>
            <a:r>
              <a:rPr lang="ru-RU" sz="2400" dirty="0"/>
              <a:t>а) если при них имеются зависимые слова, напр.: </a:t>
            </a:r>
            <a:r>
              <a:rPr lang="ru-RU" sz="2400" i="1" dirty="0"/>
              <a:t>человек, </a:t>
            </a:r>
            <a:r>
              <a:rPr lang="ru-RU" sz="2400" i="1" dirty="0">
                <a:solidFill>
                  <a:srgbClr val="FF0000"/>
                </a:solidFill>
              </a:rPr>
              <a:t>не </a:t>
            </a:r>
            <a:r>
              <a:rPr lang="ru-RU" sz="2400" i="1" dirty="0"/>
              <a:t>гнушающийся никакими средствами; </a:t>
            </a:r>
          </a:p>
          <a:p>
            <a:r>
              <a:rPr lang="ru-RU" sz="2400" i="1" dirty="0">
                <a:solidFill>
                  <a:srgbClr val="FF0000"/>
                </a:solidFill>
              </a:rPr>
              <a:t>не</a:t>
            </a:r>
            <a:r>
              <a:rPr lang="ru-RU" sz="2400" i="1" dirty="0"/>
              <a:t> ведающий, что творит; </a:t>
            </a:r>
          </a:p>
          <a:p>
            <a:r>
              <a:rPr lang="ru-RU" sz="2400" i="1" dirty="0">
                <a:solidFill>
                  <a:srgbClr val="FF0000"/>
                </a:solidFill>
              </a:rPr>
              <a:t>не </a:t>
            </a:r>
            <a:r>
              <a:rPr lang="ru-RU" sz="2400" i="1" dirty="0"/>
              <a:t>заботящийся о пропитании; </a:t>
            </a:r>
          </a:p>
          <a:p>
            <a:r>
              <a:rPr lang="ru-RU" sz="2400" i="1" dirty="0"/>
              <a:t>друзья, </a:t>
            </a:r>
            <a:r>
              <a:rPr lang="ru-RU" sz="2400" i="1" dirty="0">
                <a:solidFill>
                  <a:srgbClr val="FF0000"/>
                </a:solidFill>
              </a:rPr>
              <a:t>не </a:t>
            </a:r>
            <a:r>
              <a:rPr lang="ru-RU" sz="2400" i="1" dirty="0"/>
              <a:t>видевшиеся много лет</a:t>
            </a:r>
            <a:r>
              <a:rPr lang="ru-RU" sz="2400" dirty="0"/>
              <a:t>; </a:t>
            </a:r>
          </a:p>
        </p:txBody>
      </p:sp>
    </p:spTree>
    <p:extLst>
      <p:ext uri="{BB962C8B-B14F-4D97-AF65-F5344CB8AC3E}">
        <p14:creationId xmlns:p14="http://schemas.microsoft.com/office/powerpoint/2010/main" val="36905119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179512" y="1484784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203200" lvl="0" algn="ctr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sz="24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  <a:p>
            <a:r>
              <a:rPr lang="ru-RU" sz="2400" dirty="0"/>
              <a:t>С полными формами причастий отрицание НЕ пишется раздельно:</a:t>
            </a:r>
          </a:p>
          <a:p>
            <a:r>
              <a:rPr lang="ru-RU" sz="2400" dirty="0"/>
              <a:t>б) в составе конструкций с противопоставлением или конструкций, усиливающих отрицание, напр.: </a:t>
            </a:r>
          </a:p>
          <a:p>
            <a:r>
              <a:rPr lang="ru-RU" sz="2400" i="1" dirty="0"/>
              <a:t>это </a:t>
            </a:r>
            <a:r>
              <a:rPr lang="ru-RU" sz="2400" i="1" dirty="0">
                <a:solidFill>
                  <a:srgbClr val="FF0000"/>
                </a:solidFill>
              </a:rPr>
              <a:t>не </a:t>
            </a:r>
            <a:r>
              <a:rPr lang="ru-RU" sz="2400" i="1" dirty="0"/>
              <a:t>законченная работа, а какие-то наброски; </a:t>
            </a:r>
          </a:p>
          <a:p>
            <a:r>
              <a:rPr lang="ru-RU" sz="2400" i="1" dirty="0">
                <a:solidFill>
                  <a:srgbClr val="FF0000"/>
                </a:solidFill>
              </a:rPr>
              <a:t>не </a:t>
            </a:r>
            <a:r>
              <a:rPr lang="ru-RU" sz="2400" i="1" dirty="0"/>
              <a:t>знающий, а лишь догадывающийся; </a:t>
            </a:r>
          </a:p>
          <a:p>
            <a:r>
              <a:rPr lang="ru-RU" sz="2400" i="1" dirty="0"/>
              <a:t>никем </a:t>
            </a:r>
            <a:r>
              <a:rPr lang="ru-RU" sz="2400" i="1" dirty="0">
                <a:solidFill>
                  <a:srgbClr val="FF0000"/>
                </a:solidFill>
              </a:rPr>
              <a:t>не </a:t>
            </a:r>
            <a:r>
              <a:rPr lang="ru-RU" sz="2400" i="1" dirty="0"/>
              <a:t>замеченный, </a:t>
            </a:r>
          </a:p>
          <a:p>
            <a:r>
              <a:rPr lang="ru-RU" sz="2400" i="1" dirty="0"/>
              <a:t>никогда </a:t>
            </a:r>
            <a:r>
              <a:rPr lang="ru-RU" sz="2400" i="1" dirty="0">
                <a:solidFill>
                  <a:srgbClr val="FF0000"/>
                </a:solidFill>
              </a:rPr>
              <a:t>не </a:t>
            </a:r>
            <a:r>
              <a:rPr lang="ru-RU" sz="2400" i="1" dirty="0"/>
              <a:t>унывающий, </a:t>
            </a:r>
          </a:p>
          <a:p>
            <a:r>
              <a:rPr lang="ru-RU" sz="2400" i="1" dirty="0"/>
              <a:t>никем </a:t>
            </a:r>
            <a:r>
              <a:rPr lang="ru-RU" sz="2400" i="1" dirty="0">
                <a:solidFill>
                  <a:srgbClr val="FF0000"/>
                </a:solidFill>
              </a:rPr>
              <a:t>не</a:t>
            </a:r>
            <a:r>
              <a:rPr lang="ru-RU" sz="2400" i="1" dirty="0"/>
              <a:t> любимый.</a:t>
            </a:r>
          </a:p>
        </p:txBody>
      </p:sp>
    </p:spTree>
    <p:extLst>
      <p:ext uri="{BB962C8B-B14F-4D97-AF65-F5344CB8AC3E}">
        <p14:creationId xmlns:p14="http://schemas.microsoft.com/office/powerpoint/2010/main" val="8092925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/>
          <p:nvPr/>
        </p:nvSpPr>
        <p:spPr>
          <a:xfrm>
            <a:off x="429450" y="2677625"/>
            <a:ext cx="8285100" cy="2850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4" name="Shape 84"/>
          <p:cNvSpPr txBox="1"/>
          <p:nvPr/>
        </p:nvSpPr>
        <p:spPr>
          <a:xfrm>
            <a:off x="323528" y="3068960"/>
            <a:ext cx="8285100" cy="3803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endParaRPr lang="ru-RU" sz="2400" baseline="30000" dirty="0">
              <a:solidFill>
                <a:srgbClr val="D71F26"/>
              </a:solidFill>
            </a:endParaRPr>
          </a:p>
          <a:p>
            <a:pPr algn="ctr"/>
            <a:r>
              <a:rPr lang="ru-RU" sz="3200" b="1" dirty="0">
                <a:solidFill>
                  <a:srgbClr val="D71F26"/>
                </a:solidFill>
              </a:rPr>
              <a:t>Успехов </a:t>
            </a:r>
          </a:p>
          <a:p>
            <a:pPr algn="ctr"/>
            <a:r>
              <a:rPr lang="ru-RU" sz="3200" b="1" dirty="0">
                <a:solidFill>
                  <a:srgbClr val="D71F26"/>
                </a:solidFill>
              </a:rPr>
              <a:t>на Тотальном диктанте – 2018!</a:t>
            </a:r>
            <a:endParaRPr lang="ru-RU" sz="2400" dirty="0">
              <a:solidFill>
                <a:srgbClr val="D71F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9496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179512" y="1484784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203200" lvl="0" algn="ctr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sz="24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indent="-457200">
              <a:buAutoNum type="arabicPeriod"/>
            </a:pPr>
            <a:r>
              <a:rPr lang="ru-RU" sz="2400" dirty="0"/>
              <a:t>НЕ пишется слитно, если после НЕ, имеющего отрицательный смысл, следует часть слова, отдельно (без НЕ) в качестве самостоятельного слова не существующая или имеющая другое значение, напр.: </a:t>
            </a:r>
          </a:p>
          <a:p>
            <a:endParaRPr lang="ru-RU" sz="2400" i="1" dirty="0"/>
          </a:p>
          <a:p>
            <a:r>
              <a:rPr lang="ru-RU" sz="2400" i="1" dirty="0">
                <a:solidFill>
                  <a:srgbClr val="FF0000"/>
                </a:solidFill>
              </a:rPr>
              <a:t>не</a:t>
            </a:r>
            <a:r>
              <a:rPr lang="ru-RU" sz="2400" i="1" dirty="0"/>
              <a:t>былица, </a:t>
            </a:r>
            <a:r>
              <a:rPr lang="ru-RU" sz="2400" i="1" dirty="0">
                <a:solidFill>
                  <a:srgbClr val="FF0000"/>
                </a:solidFill>
              </a:rPr>
              <a:t>не</a:t>
            </a:r>
            <a:r>
              <a:rPr lang="ru-RU" sz="2400" i="1" dirty="0"/>
              <a:t>брежный, </a:t>
            </a:r>
            <a:r>
              <a:rPr lang="ru-RU" sz="2400" i="1" dirty="0">
                <a:solidFill>
                  <a:srgbClr val="FF0000"/>
                </a:solidFill>
              </a:rPr>
              <a:t>не</a:t>
            </a:r>
            <a:r>
              <a:rPr lang="ru-RU" sz="2400" i="1" dirty="0"/>
              <a:t>взрачно, </a:t>
            </a:r>
            <a:r>
              <a:rPr lang="ru-RU" sz="2400" i="1" dirty="0">
                <a:solidFill>
                  <a:srgbClr val="FF0000"/>
                </a:solidFill>
              </a:rPr>
              <a:t>не</a:t>
            </a:r>
            <a:r>
              <a:rPr lang="ru-RU" sz="2400" i="1" dirty="0"/>
              <a:t>взлюбить, </a:t>
            </a:r>
            <a:r>
              <a:rPr lang="ru-RU" sz="2400" i="1" dirty="0">
                <a:solidFill>
                  <a:srgbClr val="FF0000"/>
                </a:solidFill>
              </a:rPr>
              <a:t>не</a:t>
            </a:r>
            <a:r>
              <a:rPr lang="ru-RU" sz="2400" i="1" dirty="0"/>
              <a:t>вдомёк; </a:t>
            </a:r>
          </a:p>
          <a:p>
            <a:r>
              <a:rPr lang="ru-RU" sz="2400" i="1" dirty="0">
                <a:solidFill>
                  <a:srgbClr val="FF0000"/>
                </a:solidFill>
              </a:rPr>
              <a:t>не</a:t>
            </a:r>
            <a:r>
              <a:rPr lang="ru-RU" sz="2400" i="1" dirty="0"/>
              <a:t>приятель </a:t>
            </a:r>
            <a:r>
              <a:rPr lang="ru-RU" sz="2400" dirty="0"/>
              <a:t>(‘</a:t>
            </a:r>
            <a:r>
              <a:rPr lang="ru-RU" sz="2400" i="1" dirty="0"/>
              <a:t>враг</a:t>
            </a:r>
            <a:r>
              <a:rPr lang="ru-RU" sz="2400" dirty="0"/>
              <a:t>’), </a:t>
            </a:r>
            <a:r>
              <a:rPr lang="ru-RU" sz="2400" i="1" dirty="0">
                <a:solidFill>
                  <a:srgbClr val="FF0000"/>
                </a:solidFill>
              </a:rPr>
              <a:t>не</a:t>
            </a:r>
            <a:r>
              <a:rPr lang="ru-RU" sz="2400" i="1" dirty="0"/>
              <a:t>верный свет, </a:t>
            </a:r>
            <a:r>
              <a:rPr lang="ru-RU" sz="2400" i="1" dirty="0">
                <a:solidFill>
                  <a:srgbClr val="FF0000"/>
                </a:solidFill>
              </a:rPr>
              <a:t>не</a:t>
            </a:r>
            <a:r>
              <a:rPr lang="ru-RU" sz="2400" i="1" dirty="0"/>
              <a:t>даром</a:t>
            </a:r>
            <a:r>
              <a:rPr lang="ru-RU" sz="2400" dirty="0"/>
              <a:t> (в значении ‘</a:t>
            </a:r>
            <a:r>
              <a:rPr lang="ru-RU" sz="2400" i="1" dirty="0"/>
              <a:t>не напрасно</a:t>
            </a:r>
            <a:r>
              <a:rPr lang="ru-RU" sz="2400" dirty="0"/>
              <a:t>’).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2114396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179512" y="1484784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203200" lvl="0" algn="ctr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sz="24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  <a:p>
            <a:r>
              <a:rPr lang="ru-RU" sz="2400" dirty="0"/>
              <a:t>По традиции пишутся раздельно: </a:t>
            </a:r>
          </a:p>
          <a:p>
            <a:endParaRPr lang="ru-RU" sz="2400" i="1" dirty="0"/>
          </a:p>
          <a:p>
            <a:r>
              <a:rPr lang="ru-RU" sz="2400" i="1" dirty="0">
                <a:solidFill>
                  <a:srgbClr val="FF0000"/>
                </a:solidFill>
              </a:rPr>
              <a:t>не</a:t>
            </a:r>
            <a:r>
              <a:rPr lang="ru-RU" sz="2400" i="1" dirty="0"/>
              <a:t> поздоровиться, </a:t>
            </a:r>
          </a:p>
          <a:p>
            <a:r>
              <a:rPr lang="ru-RU" sz="2400" i="1" dirty="0">
                <a:solidFill>
                  <a:srgbClr val="FF0000"/>
                </a:solidFill>
              </a:rPr>
              <a:t>не</a:t>
            </a:r>
            <a:r>
              <a:rPr lang="ru-RU" sz="2400" i="1" dirty="0"/>
              <a:t> преминуть, </a:t>
            </a:r>
          </a:p>
          <a:p>
            <a:r>
              <a:rPr lang="ru-RU" sz="2400" i="1" dirty="0">
                <a:solidFill>
                  <a:srgbClr val="FF0000"/>
                </a:solidFill>
              </a:rPr>
              <a:t>не</a:t>
            </a:r>
            <a:r>
              <a:rPr lang="ru-RU" sz="2400" i="1" dirty="0"/>
              <a:t> обессудь(те), </a:t>
            </a:r>
          </a:p>
          <a:p>
            <a:r>
              <a:rPr lang="ru-RU" sz="2400" i="1" dirty="0">
                <a:solidFill>
                  <a:srgbClr val="FF0000"/>
                </a:solidFill>
              </a:rPr>
              <a:t>не</a:t>
            </a:r>
            <a:r>
              <a:rPr lang="ru-RU" sz="2400" i="1" dirty="0"/>
              <a:t> обинуясь.</a:t>
            </a:r>
          </a:p>
        </p:txBody>
      </p:sp>
    </p:spTree>
    <p:extLst>
      <p:ext uri="{BB962C8B-B14F-4D97-AF65-F5344CB8AC3E}">
        <p14:creationId xmlns:p14="http://schemas.microsoft.com/office/powerpoint/2010/main" val="7187671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179512" y="1484784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203200" lvl="0" algn="ctr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sz="24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  <a:p>
            <a:r>
              <a:rPr lang="ru-RU" sz="2400" dirty="0"/>
              <a:t>Отрицание НЕ пишется раздельно:</a:t>
            </a:r>
          </a:p>
          <a:p>
            <a:endParaRPr lang="ru-RU" sz="2400" dirty="0"/>
          </a:p>
          <a:p>
            <a:r>
              <a:rPr lang="ru-RU" sz="2400" dirty="0"/>
              <a:t>1. Со всеми формами глаголов(кроме полных причастий): </a:t>
            </a:r>
          </a:p>
          <a:p>
            <a:r>
              <a:rPr lang="ru-RU" sz="2400" dirty="0"/>
              <a:t>а) с инфинитивом и спрягаемыми формами, напр.: </a:t>
            </a:r>
          </a:p>
          <a:p>
            <a:r>
              <a:rPr lang="ru-RU" sz="2400" i="1" dirty="0">
                <a:solidFill>
                  <a:srgbClr val="FF0000"/>
                </a:solidFill>
              </a:rPr>
              <a:t>не </a:t>
            </a:r>
            <a:r>
              <a:rPr lang="ru-RU" sz="2400" i="1" dirty="0"/>
              <a:t>знать, </a:t>
            </a:r>
            <a:r>
              <a:rPr lang="ru-RU" sz="2400" i="1" dirty="0">
                <a:solidFill>
                  <a:srgbClr val="FF0000"/>
                </a:solidFill>
              </a:rPr>
              <a:t>не</a:t>
            </a:r>
            <a:r>
              <a:rPr lang="ru-RU" sz="2400" i="1" dirty="0"/>
              <a:t> знаю, </a:t>
            </a:r>
            <a:r>
              <a:rPr lang="ru-RU" sz="2400" i="1" dirty="0">
                <a:solidFill>
                  <a:srgbClr val="FF0000"/>
                </a:solidFill>
              </a:rPr>
              <a:t>не</a:t>
            </a:r>
            <a:r>
              <a:rPr lang="ru-RU" sz="2400" i="1" dirty="0"/>
              <a:t> знал, </a:t>
            </a:r>
            <a:r>
              <a:rPr lang="ru-RU" sz="2400" i="1" dirty="0">
                <a:solidFill>
                  <a:srgbClr val="FF0000"/>
                </a:solidFill>
              </a:rPr>
              <a:t>не </a:t>
            </a:r>
            <a:r>
              <a:rPr lang="ru-RU" sz="2400" i="1" dirty="0"/>
              <a:t>знали</a:t>
            </a:r>
          </a:p>
          <a:p>
            <a:r>
              <a:rPr lang="ru-RU" sz="2400" dirty="0"/>
              <a:t>б) с краткими формами причастий, напр.: </a:t>
            </a:r>
          </a:p>
          <a:p>
            <a:r>
              <a:rPr lang="ru-RU" sz="2400" i="1" dirty="0">
                <a:solidFill>
                  <a:srgbClr val="FF0000"/>
                </a:solidFill>
              </a:rPr>
              <a:t>не </a:t>
            </a:r>
            <a:r>
              <a:rPr lang="ru-RU" sz="2400" i="1" dirty="0"/>
              <a:t>использован, </a:t>
            </a:r>
            <a:r>
              <a:rPr lang="ru-RU" sz="2400" i="1" dirty="0">
                <a:solidFill>
                  <a:srgbClr val="FF0000"/>
                </a:solidFill>
              </a:rPr>
              <a:t>не </a:t>
            </a:r>
            <a:r>
              <a:rPr lang="ru-RU" sz="2400" i="1" dirty="0"/>
              <a:t>накрахмалено, </a:t>
            </a:r>
            <a:r>
              <a:rPr lang="ru-RU" sz="2400" i="1" dirty="0">
                <a:solidFill>
                  <a:srgbClr val="FF0000"/>
                </a:solidFill>
              </a:rPr>
              <a:t>не</a:t>
            </a:r>
            <a:r>
              <a:rPr lang="ru-RU" sz="2400" i="1" dirty="0"/>
              <a:t> откупорена</a:t>
            </a:r>
          </a:p>
          <a:p>
            <a:r>
              <a:rPr lang="ru-RU" sz="2400" dirty="0"/>
              <a:t>в) с деепричастиями, напр.: </a:t>
            </a:r>
          </a:p>
          <a:p>
            <a:r>
              <a:rPr lang="ru-RU" sz="2400" i="1" dirty="0">
                <a:solidFill>
                  <a:srgbClr val="FF0000"/>
                </a:solidFill>
              </a:rPr>
              <a:t>не</a:t>
            </a:r>
            <a:r>
              <a:rPr lang="ru-RU" sz="2400" i="1" dirty="0"/>
              <a:t> желая, </a:t>
            </a:r>
            <a:r>
              <a:rPr lang="ru-RU" sz="2400" i="1" dirty="0">
                <a:solidFill>
                  <a:srgbClr val="FF0000"/>
                </a:solidFill>
              </a:rPr>
              <a:t>не</a:t>
            </a:r>
            <a:r>
              <a:rPr lang="ru-RU" sz="2400" i="1" dirty="0"/>
              <a:t> отвлекаясь, </a:t>
            </a:r>
            <a:r>
              <a:rPr lang="ru-RU" sz="2400" i="1" dirty="0">
                <a:solidFill>
                  <a:srgbClr val="FF0000"/>
                </a:solidFill>
              </a:rPr>
              <a:t>не</a:t>
            </a:r>
            <a:r>
              <a:rPr lang="ru-RU" sz="2400" i="1" dirty="0"/>
              <a:t> спеша, </a:t>
            </a:r>
            <a:r>
              <a:rPr lang="ru-RU" sz="2400" i="1" dirty="0">
                <a:solidFill>
                  <a:srgbClr val="FF0000"/>
                </a:solidFill>
              </a:rPr>
              <a:t>не </a:t>
            </a:r>
            <a:r>
              <a:rPr lang="ru-RU" sz="2400" i="1" dirty="0"/>
              <a:t>шутя, </a:t>
            </a:r>
            <a:r>
              <a:rPr lang="ru-RU" sz="2400" i="1" dirty="0">
                <a:solidFill>
                  <a:srgbClr val="FF0000"/>
                </a:solidFill>
              </a:rPr>
              <a:t>не</a:t>
            </a:r>
            <a:r>
              <a:rPr lang="ru-RU" sz="2400" i="1" dirty="0"/>
              <a:t> успев, </a:t>
            </a:r>
            <a:r>
              <a:rPr lang="ru-RU" sz="2400" i="1" dirty="0">
                <a:solidFill>
                  <a:srgbClr val="FF0000"/>
                </a:solidFill>
              </a:rPr>
              <a:t>не </a:t>
            </a:r>
            <a:r>
              <a:rPr lang="ru-RU" sz="2400" i="1" dirty="0"/>
              <a:t>встретившись</a:t>
            </a:r>
            <a:r>
              <a:rPr lang="ru-RU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741449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179512" y="1484784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203200" lvl="0" algn="ctr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sz="24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  <a:p>
            <a:r>
              <a:rPr lang="ru-RU" sz="2400" dirty="0"/>
              <a:t>От деепричастий с частицей  НЕ следует отличать: </a:t>
            </a:r>
          </a:p>
          <a:p>
            <a:r>
              <a:rPr lang="ru-RU" sz="2400" dirty="0"/>
              <a:t>а) наречие </a:t>
            </a:r>
            <a:r>
              <a:rPr lang="ru-RU" sz="2400" i="1" dirty="0"/>
              <a:t>немедля</a:t>
            </a:r>
            <a:r>
              <a:rPr lang="ru-RU" sz="2400" dirty="0"/>
              <a:t> (‘сразу, тотчас’), ср.: </a:t>
            </a:r>
          </a:p>
          <a:p>
            <a:r>
              <a:rPr lang="ru-RU" sz="2400" i="1" dirty="0">
                <a:solidFill>
                  <a:srgbClr val="FF0000"/>
                </a:solidFill>
              </a:rPr>
              <a:t>Не</a:t>
            </a:r>
            <a:r>
              <a:rPr lang="ru-RU" sz="2400" i="1" dirty="0"/>
              <a:t>медля приступил к делу </a:t>
            </a:r>
          </a:p>
          <a:p>
            <a:r>
              <a:rPr lang="ru-RU" sz="2400" dirty="0"/>
              <a:t>и </a:t>
            </a:r>
          </a:p>
          <a:p>
            <a:r>
              <a:rPr lang="ru-RU" sz="2400" i="1" dirty="0">
                <a:solidFill>
                  <a:srgbClr val="FF0000"/>
                </a:solidFill>
              </a:rPr>
              <a:t>Не </a:t>
            </a:r>
            <a:r>
              <a:rPr lang="ru-RU" sz="2400" i="1" dirty="0"/>
              <a:t>медля с ответом, он сел за письмо</a:t>
            </a:r>
            <a:r>
              <a:rPr lang="ru-RU" sz="2400" dirty="0"/>
              <a:t>; </a:t>
            </a:r>
          </a:p>
          <a:p>
            <a:r>
              <a:rPr lang="ru-RU" sz="2400" dirty="0"/>
              <a:t>б) сложные предлоги </a:t>
            </a:r>
            <a:r>
              <a:rPr lang="ru-RU" sz="2400" i="1" dirty="0"/>
              <a:t>несмотря на, невзирая на</a:t>
            </a:r>
            <a:r>
              <a:rPr lang="ru-RU" sz="2400" dirty="0"/>
              <a:t>, ср.: </a:t>
            </a:r>
            <a:r>
              <a:rPr lang="ru-RU" sz="2400" i="1" dirty="0"/>
              <a:t>Пришел, </a:t>
            </a:r>
            <a:r>
              <a:rPr lang="ru-RU" sz="2400" i="1" dirty="0">
                <a:solidFill>
                  <a:srgbClr val="FF0000"/>
                </a:solidFill>
              </a:rPr>
              <a:t>не</a:t>
            </a:r>
            <a:r>
              <a:rPr lang="ru-RU" sz="2400" i="1" dirty="0"/>
              <a:t>смотря на трудности </a:t>
            </a:r>
          </a:p>
          <a:p>
            <a:r>
              <a:rPr lang="ru-RU" sz="2400" dirty="0"/>
              <a:t>и </a:t>
            </a:r>
          </a:p>
          <a:p>
            <a:r>
              <a:rPr lang="ru-RU" sz="2400" i="1" dirty="0"/>
              <a:t>Шел, </a:t>
            </a:r>
            <a:r>
              <a:rPr lang="ru-RU" sz="2400" i="1" dirty="0">
                <a:solidFill>
                  <a:srgbClr val="FF0000"/>
                </a:solidFill>
              </a:rPr>
              <a:t>не</a:t>
            </a:r>
            <a:r>
              <a:rPr lang="ru-RU" sz="2400" i="1" dirty="0"/>
              <a:t> смотря по сторонам</a:t>
            </a:r>
            <a:r>
              <a:rPr lang="ru-RU" sz="2400" dirty="0"/>
              <a:t>; </a:t>
            </a:r>
          </a:p>
          <a:p>
            <a:r>
              <a:rPr lang="ru-RU" sz="2400" dirty="0"/>
              <a:t>в) союз </a:t>
            </a:r>
            <a:r>
              <a:rPr lang="ru-RU" sz="2400" i="1" dirty="0">
                <a:solidFill>
                  <a:srgbClr val="FF0000"/>
                </a:solidFill>
              </a:rPr>
              <a:t>не</a:t>
            </a:r>
            <a:r>
              <a:rPr lang="ru-RU" sz="2400" i="1" dirty="0"/>
              <a:t>смотря на то, что</a:t>
            </a:r>
            <a:r>
              <a:rPr lang="ru-RU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937147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179512" y="1484784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203200" lvl="0" algn="ctr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sz="24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  <a:p>
            <a:r>
              <a:rPr lang="ru-RU" sz="2400" dirty="0"/>
              <a:t>Отрицание НЕ пишется раздельно:</a:t>
            </a:r>
          </a:p>
          <a:p>
            <a:endParaRPr lang="ru-RU" sz="2400" dirty="0"/>
          </a:p>
          <a:p>
            <a:r>
              <a:rPr lang="ru-RU" sz="2400" dirty="0"/>
              <a:t>2. С прилагательными, употребляющимися только в краткой форме: </a:t>
            </a:r>
          </a:p>
          <a:p>
            <a:r>
              <a:rPr lang="ru-RU" sz="2400" i="1" dirty="0">
                <a:solidFill>
                  <a:srgbClr val="FF0000"/>
                </a:solidFill>
              </a:rPr>
              <a:t>не</a:t>
            </a:r>
            <a:r>
              <a:rPr lang="ru-RU" sz="2400" i="1" dirty="0"/>
              <a:t> рад, </a:t>
            </a:r>
            <a:r>
              <a:rPr lang="ru-RU" sz="2400" i="1" dirty="0">
                <a:solidFill>
                  <a:srgbClr val="FF0000"/>
                </a:solidFill>
              </a:rPr>
              <a:t>не</a:t>
            </a:r>
            <a:r>
              <a:rPr lang="ru-RU" sz="2400" i="1" dirty="0"/>
              <a:t> должен, </a:t>
            </a:r>
            <a:r>
              <a:rPr lang="ru-RU" sz="2400" i="1" dirty="0">
                <a:solidFill>
                  <a:srgbClr val="FF0000"/>
                </a:solidFill>
              </a:rPr>
              <a:t>не</a:t>
            </a:r>
            <a:r>
              <a:rPr lang="ru-RU" sz="2400" i="1" dirty="0"/>
              <a:t> горазд</a:t>
            </a:r>
            <a:r>
              <a:rPr lang="ru-RU" sz="2400" dirty="0"/>
              <a:t>.</a:t>
            </a:r>
          </a:p>
          <a:p>
            <a:r>
              <a:rPr lang="ru-RU" sz="2400" dirty="0"/>
              <a:t>3. С наречиями (кроме образованных от прилагательных с помощью суффикса −о), а также с неизменяемыми словами, употребляющимися в роли сказуемого, напр.: </a:t>
            </a:r>
            <a:r>
              <a:rPr lang="ru-RU" sz="2400" i="1" dirty="0">
                <a:solidFill>
                  <a:srgbClr val="FF0000"/>
                </a:solidFill>
              </a:rPr>
              <a:t>не</a:t>
            </a:r>
            <a:r>
              <a:rPr lang="ru-RU" sz="2400" i="1" dirty="0"/>
              <a:t> вблизи, </a:t>
            </a:r>
            <a:r>
              <a:rPr lang="ru-RU" sz="2400" i="1" dirty="0">
                <a:solidFill>
                  <a:srgbClr val="FF0000"/>
                </a:solidFill>
              </a:rPr>
              <a:t>не </a:t>
            </a:r>
            <a:r>
              <a:rPr lang="ru-RU" sz="2400" i="1" dirty="0"/>
              <a:t>зря, </a:t>
            </a:r>
            <a:r>
              <a:rPr lang="ru-RU" sz="2400" i="1" dirty="0">
                <a:solidFill>
                  <a:srgbClr val="FF0000"/>
                </a:solidFill>
              </a:rPr>
              <a:t>не</a:t>
            </a:r>
            <a:r>
              <a:rPr lang="ru-RU" sz="2400" i="1" dirty="0"/>
              <a:t> слишком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157764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179512" y="1484784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203200" lvl="0" algn="ctr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sz="24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  <a:p>
            <a:r>
              <a:rPr lang="ru-RU" sz="2400" dirty="0"/>
              <a:t>С существительными, прилагательными, наречиями на −о отрицание НЕ пишется раздельно в следующих случаях:</a:t>
            </a:r>
          </a:p>
          <a:p>
            <a:pPr marL="457200" indent="-457200">
              <a:buAutoNum type="arabicPeriod"/>
            </a:pPr>
            <a:r>
              <a:rPr lang="ru-RU" sz="2400" dirty="0"/>
              <a:t>В составе конструкций с противопоставлением: </a:t>
            </a:r>
          </a:p>
          <a:p>
            <a:r>
              <a:rPr lang="ru-RU" sz="2400" i="1" dirty="0"/>
              <a:t>не… а, не… но, …а не… </a:t>
            </a:r>
          </a:p>
          <a:p>
            <a:r>
              <a:rPr lang="ru-RU" sz="2400" dirty="0"/>
              <a:t>В таких конструкциях НЕ может быть только отрицательной частицей, напр.: </a:t>
            </a:r>
          </a:p>
          <a:p>
            <a:r>
              <a:rPr lang="ru-RU" sz="2400" i="1" dirty="0">
                <a:solidFill>
                  <a:srgbClr val="FF0000"/>
                </a:solidFill>
              </a:rPr>
              <a:t>Не</a:t>
            </a:r>
            <a:r>
              <a:rPr lang="ru-RU" sz="2400" i="1" dirty="0"/>
              <a:t> любовь, а увлечение </a:t>
            </a:r>
            <a:r>
              <a:rPr lang="ru-RU" sz="2400" dirty="0"/>
              <a:t>(ср. </a:t>
            </a:r>
            <a:r>
              <a:rPr lang="ru-RU" sz="2400" i="1" dirty="0"/>
              <a:t>Его </a:t>
            </a:r>
            <a:r>
              <a:rPr lang="ru-RU" sz="2400" i="1" dirty="0">
                <a:solidFill>
                  <a:srgbClr val="FF0000"/>
                </a:solidFill>
              </a:rPr>
              <a:t>не</a:t>
            </a:r>
            <a:r>
              <a:rPr lang="ru-RU" sz="2400" i="1" dirty="0"/>
              <a:t>любовь к животным</a:t>
            </a:r>
            <a:r>
              <a:rPr lang="ru-RU" sz="2400" dirty="0"/>
              <a:t>);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8580194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179512" y="1412776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203200" lvl="0" algn="ctr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sz="24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  <a:p>
            <a:r>
              <a:rPr lang="ru-RU" sz="2400" dirty="0"/>
              <a:t>Раздельно пишется частица НЕ в конструкциях с противопоставлением и при отсутствии союза а, напр.: </a:t>
            </a:r>
            <a:r>
              <a:rPr lang="ru-RU" sz="2400" i="1" dirty="0"/>
              <a:t>Это </a:t>
            </a:r>
            <a:r>
              <a:rPr lang="ru-RU" sz="2400" i="1" dirty="0">
                <a:solidFill>
                  <a:srgbClr val="FF0000"/>
                </a:solidFill>
              </a:rPr>
              <a:t>не</a:t>
            </a:r>
            <a:r>
              <a:rPr lang="ru-RU" sz="2400" i="1" dirty="0"/>
              <a:t> развлечение, это урок; </a:t>
            </a:r>
          </a:p>
          <a:p>
            <a:r>
              <a:rPr lang="ru-RU" sz="2400" i="1" dirty="0">
                <a:solidFill>
                  <a:srgbClr val="FF0000"/>
                </a:solidFill>
              </a:rPr>
              <a:t>Не </a:t>
            </a:r>
            <a:r>
              <a:rPr lang="ru-RU" sz="2400" i="1" dirty="0"/>
              <a:t>приятное – захватывающее зрелище; </a:t>
            </a:r>
          </a:p>
          <a:p>
            <a:r>
              <a:rPr lang="ru-RU" sz="2400" i="1" dirty="0">
                <a:solidFill>
                  <a:srgbClr val="FF0000"/>
                </a:solidFill>
              </a:rPr>
              <a:t>Не </a:t>
            </a:r>
            <a:r>
              <a:rPr lang="ru-RU" sz="2400" i="1" dirty="0"/>
              <a:t>дорог подарок – дорога любовь; </a:t>
            </a:r>
          </a:p>
          <a:p>
            <a:r>
              <a:rPr lang="ru-RU" sz="2400" i="1" dirty="0"/>
              <a:t>Он действует </a:t>
            </a:r>
            <a:r>
              <a:rPr lang="ru-RU" sz="2400" i="1" dirty="0">
                <a:solidFill>
                  <a:srgbClr val="FF0000"/>
                </a:solidFill>
              </a:rPr>
              <a:t>не</a:t>
            </a:r>
            <a:r>
              <a:rPr lang="ru-RU" sz="2400" i="1" dirty="0"/>
              <a:t> энергичнее – суетливее</a:t>
            </a:r>
            <a:r>
              <a:rPr lang="ru-RU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306290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179512" y="1484784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203200" lvl="0" algn="ctr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sz="24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  <a:p>
            <a:r>
              <a:rPr lang="ru-RU" sz="2400" dirty="0"/>
              <a:t>Следует отличать подобные конструкции от противопоставления иного рода, при котором союзы </a:t>
            </a:r>
            <a:r>
              <a:rPr lang="ru-RU" sz="2400" i="1" dirty="0"/>
              <a:t>а</a:t>
            </a:r>
            <a:r>
              <a:rPr lang="ru-RU" sz="2400" dirty="0"/>
              <a:t> и </a:t>
            </a:r>
            <a:r>
              <a:rPr lang="ru-RU" sz="2400" i="1" dirty="0"/>
              <a:t>но</a:t>
            </a:r>
            <a:r>
              <a:rPr lang="ru-RU" sz="2400" dirty="0"/>
              <a:t> близки по значению к хотя, всё-таки, тем не менее, напр.: </a:t>
            </a:r>
          </a:p>
          <a:p>
            <a:r>
              <a:rPr lang="ru-RU" sz="2400" i="1" dirty="0"/>
              <a:t>Река была </a:t>
            </a:r>
            <a:r>
              <a:rPr lang="ru-RU" sz="2400" i="1" dirty="0">
                <a:solidFill>
                  <a:srgbClr val="FF0000"/>
                </a:solidFill>
              </a:rPr>
              <a:t>не</a:t>
            </a:r>
            <a:r>
              <a:rPr lang="ru-RU" sz="2400" i="1" dirty="0"/>
              <a:t>широкая, но полноводная</a:t>
            </a:r>
            <a:r>
              <a:rPr lang="ru-RU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08744710"/>
      </p:ext>
    </p:extLst>
  </p:cSld>
  <p:clrMapOvr>
    <a:masterClrMapping/>
  </p:clrMapOvr>
</p:sld>
</file>

<file path=ppt/theme/theme1.xml><?xml version="1.0" encoding="utf-8"?>
<a:theme xmlns:a="http://schemas.openxmlformats.org/drawingml/2006/main" name="презентация">
  <a:themeElements>
    <a:clrScheme name="NewsPrint">
      <a:dk1>
        <a:srgbClr val="000000"/>
      </a:dk1>
      <a:lt1>
        <a:srgbClr val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7940</TotalTime>
  <Words>1137</Words>
  <Application>Microsoft Office PowerPoint</Application>
  <PresentationFormat>Экран (4:3)</PresentationFormat>
  <Paragraphs>144</Paragraphs>
  <Slides>18</Slides>
  <Notes>18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Noto Sans Symbols</vt:lpstr>
      <vt:lpstr>Trebuchet MS</vt:lpstr>
      <vt:lpstr>презентация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Ребковец</dc:creator>
  <cp:lastModifiedBy>-</cp:lastModifiedBy>
  <cp:revision>111</cp:revision>
  <dcterms:modified xsi:type="dcterms:W3CDTF">2018-03-10T15:34:19Z</dcterms:modified>
</cp:coreProperties>
</file>